
<file path=[Content_Types].xml><?xml version="1.0" encoding="utf-8"?>
<Types xmlns="http://schemas.openxmlformats.org/package/2006/content-types">
  <Default Extension="emf" ContentType="image/x-emf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9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</p:sldIdLst>
  <p:sldSz cx="10693400" cy="7562850"/>
  <p:notesSz cx="10693400" cy="756285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>
    <p:restoredLeft sz="15356" autoAdjust="0"/>
    <p:restoredTop sz="95088" autoAdjust="0"/>
  </p:normalViewPr>
  <p:slideViewPr>
    <p:cSldViewPr>
      <p:cViewPr>
        <p:scale>
          <a:sx n="75" d="100"/>
          <a:sy n="75" d="100"/>
        </p:scale>
        <p:origin x="86" y="5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notesMaster" Target="notesMasters/notesMaster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viewProps" Target="view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633913" cy="3794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057900" y="0"/>
            <a:ext cx="4632325" cy="3794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48FC26-82D7-4126-B98F-831A5B1BF227}" type="datetimeFigureOut">
              <a:rPr lang="en-GB" smtClean="0"/>
              <a:t>25/04/2022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543300" y="946150"/>
            <a:ext cx="3606800" cy="25511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069975" y="3640138"/>
            <a:ext cx="8553450" cy="29781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7183438"/>
            <a:ext cx="4633913" cy="379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057900" y="7183438"/>
            <a:ext cx="4632325" cy="379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B4456F-721E-42C7-B37C-15B1BC46892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45666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B4456F-721E-42C7-B37C-15B1BC468924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18565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802005" y="2344483"/>
            <a:ext cx="9089390" cy="15881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604010" y="4235196"/>
            <a:ext cx="7485380" cy="189071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4/25/2022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4/25/2022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534670" y="1739455"/>
            <a:ext cx="4651629" cy="499148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507101" y="1739455"/>
            <a:ext cx="4651629" cy="499148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4/25/2022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4/25/2022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4/25/2022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26726" y="401065"/>
            <a:ext cx="8839946" cy="3302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34670" y="1739455"/>
            <a:ext cx="9624060" cy="499148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635756" y="7033450"/>
            <a:ext cx="3421888" cy="37814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534670" y="7033450"/>
            <a:ext cx="2459482" cy="37814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4/25/2022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7699248" y="7033450"/>
            <a:ext cx="2459482" cy="37814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g"/><Relationship Id="rId3" Type="http://schemas.openxmlformats.org/officeDocument/2006/relationships/image" Target="../media/image28.jpg"/><Relationship Id="rId7" Type="http://schemas.openxmlformats.org/officeDocument/2006/relationships/image" Target="../media/image32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1.jpg"/><Relationship Id="rId5" Type="http://schemas.openxmlformats.org/officeDocument/2006/relationships/image" Target="../media/image30.jpg"/><Relationship Id="rId4" Type="http://schemas.openxmlformats.org/officeDocument/2006/relationships/image" Target="../media/image29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6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0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7" Type="http://schemas.openxmlformats.org/officeDocument/2006/relationships/image" Target="../media/image46.jp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5.jpg"/><Relationship Id="rId5" Type="http://schemas.openxmlformats.org/officeDocument/2006/relationships/image" Target="../media/image44.jpg"/><Relationship Id="rId4" Type="http://schemas.openxmlformats.org/officeDocument/2006/relationships/image" Target="../media/image43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3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0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5.jpg"/><Relationship Id="rId5" Type="http://schemas.openxmlformats.org/officeDocument/2006/relationships/image" Target="../media/image64.jpg"/><Relationship Id="rId4" Type="http://schemas.openxmlformats.org/officeDocument/2006/relationships/image" Target="../media/image63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g"/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6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jp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6.jpg"/><Relationship Id="rId5" Type="http://schemas.openxmlformats.org/officeDocument/2006/relationships/image" Target="../media/image95.jpg"/><Relationship Id="rId4" Type="http://schemas.openxmlformats.org/officeDocument/2006/relationships/image" Target="../media/image94.jp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103.png"/><Relationship Id="rId7" Type="http://schemas.openxmlformats.org/officeDocument/2006/relationships/image" Target="../media/image107.png"/><Relationship Id="rId2" Type="http://schemas.openxmlformats.org/officeDocument/2006/relationships/image" Target="../media/image102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104.png"/><Relationship Id="rId9" Type="http://schemas.openxmlformats.org/officeDocument/2006/relationships/image" Target="../media/image82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emf"/><Relationship Id="rId2" Type="http://schemas.openxmlformats.org/officeDocument/2006/relationships/image" Target="../media/image109.jp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emf"/><Relationship Id="rId2" Type="http://schemas.openxmlformats.org/officeDocument/2006/relationships/image" Target="../media/image111.jp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emf"/><Relationship Id="rId2" Type="http://schemas.openxmlformats.org/officeDocument/2006/relationships/image" Target="../media/image113.jp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emf"/><Relationship Id="rId2" Type="http://schemas.openxmlformats.org/officeDocument/2006/relationships/image" Target="../media/image115.jp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emf"/><Relationship Id="rId2" Type="http://schemas.openxmlformats.org/officeDocument/2006/relationships/image" Target="../media/image117.jp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emf"/><Relationship Id="rId2" Type="http://schemas.openxmlformats.org/officeDocument/2006/relationships/image" Target="../media/image119.jp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emf"/><Relationship Id="rId2" Type="http://schemas.openxmlformats.org/officeDocument/2006/relationships/image" Target="../media/image121.jp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emf"/><Relationship Id="rId2" Type="http://schemas.openxmlformats.org/officeDocument/2006/relationships/image" Target="../media/image123.jp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7" Type="http://schemas.openxmlformats.org/officeDocument/2006/relationships/image" Target="../media/image16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jpg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jp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8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jpg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emf"/><Relationship Id="rId2" Type="http://schemas.openxmlformats.org/officeDocument/2006/relationships/image" Target="../media/image131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3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emf"/><Relationship Id="rId2" Type="http://schemas.openxmlformats.org/officeDocument/2006/relationships/image" Target="../media/image134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emf"/><Relationship Id="rId2" Type="http://schemas.openxmlformats.org/officeDocument/2006/relationships/image" Target="../media/image137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9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jpg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jpg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7.png"/><Relationship Id="rId5" Type="http://schemas.openxmlformats.org/officeDocument/2006/relationships/image" Target="../media/image146.png"/><Relationship Id="rId4" Type="http://schemas.openxmlformats.org/officeDocument/2006/relationships/image" Target="../media/image145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jpg"/><Relationship Id="rId2" Type="http://schemas.openxmlformats.org/officeDocument/2006/relationships/image" Target="../media/image148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2.jpg"/><Relationship Id="rId5" Type="http://schemas.openxmlformats.org/officeDocument/2006/relationships/image" Target="../media/image151.jpg"/><Relationship Id="rId4" Type="http://schemas.openxmlformats.org/officeDocument/2006/relationships/image" Target="../media/image150.jp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7" Type="http://schemas.openxmlformats.org/officeDocument/2006/relationships/image" Target="../media/image158.png"/><Relationship Id="rId2" Type="http://schemas.openxmlformats.org/officeDocument/2006/relationships/image" Target="../media/image153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7.png"/><Relationship Id="rId5" Type="http://schemas.openxmlformats.org/officeDocument/2006/relationships/image" Target="../media/image156.png"/><Relationship Id="rId4" Type="http://schemas.openxmlformats.org/officeDocument/2006/relationships/image" Target="../media/image155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7" Type="http://schemas.openxmlformats.org/officeDocument/2006/relationships/image" Target="../media/image164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3.png"/><Relationship Id="rId5" Type="http://schemas.openxmlformats.org/officeDocument/2006/relationships/image" Target="../media/image162.png"/><Relationship Id="rId4" Type="http://schemas.openxmlformats.org/officeDocument/2006/relationships/image" Target="../media/image161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65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7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70.jpg"/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72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75.png"/><Relationship Id="rId4" Type="http://schemas.openxmlformats.org/officeDocument/2006/relationships/image" Target="../media/image174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jpg"/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jpg"/><Relationship Id="rId2" Type="http://schemas.openxmlformats.org/officeDocument/2006/relationships/image" Target="../media/image177.jpg"/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jp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3.png"/><Relationship Id="rId3" Type="http://schemas.openxmlformats.org/officeDocument/2006/relationships/image" Target="../media/image175.png"/><Relationship Id="rId7" Type="http://schemas.openxmlformats.org/officeDocument/2006/relationships/image" Target="../media/image182.png"/><Relationship Id="rId2" Type="http://schemas.openxmlformats.org/officeDocument/2006/relationships/image" Target="../media/image180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1.png"/><Relationship Id="rId5" Type="http://schemas.openxmlformats.org/officeDocument/2006/relationships/image" Target="../media/image147.png"/><Relationship Id="rId4" Type="http://schemas.openxmlformats.org/officeDocument/2006/relationships/image" Target="../media/image169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jpg"/><Relationship Id="rId1" Type="http://schemas.openxmlformats.org/officeDocument/2006/relationships/slideLayout" Target="../slideLayouts/slideLayout5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85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87.png"/><Relationship Id="rId4" Type="http://schemas.openxmlformats.org/officeDocument/2006/relationships/image" Target="../media/image186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jpg"/><Relationship Id="rId1" Type="http://schemas.openxmlformats.org/officeDocument/2006/relationships/slideLayout" Target="../slideLayouts/slideLayout5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2.jpg"/><Relationship Id="rId4" Type="http://schemas.openxmlformats.org/officeDocument/2006/relationships/image" Target="../media/image21.jp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5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emf"/><Relationship Id="rId2" Type="http://schemas.openxmlformats.org/officeDocument/2006/relationships/image" Target="../media/image191.jpg"/><Relationship Id="rId1" Type="http://schemas.openxmlformats.org/officeDocument/2006/relationships/slideLayout" Target="../slideLayouts/slideLayout5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emf"/><Relationship Id="rId2" Type="http://schemas.openxmlformats.org/officeDocument/2006/relationships/image" Target="../media/image193.jpg"/><Relationship Id="rId1" Type="http://schemas.openxmlformats.org/officeDocument/2006/relationships/slideLayout" Target="../slideLayouts/slideLayout5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emf"/><Relationship Id="rId2" Type="http://schemas.openxmlformats.org/officeDocument/2006/relationships/image" Target="../media/image195.jpg"/><Relationship Id="rId1" Type="http://schemas.openxmlformats.org/officeDocument/2006/relationships/slideLayout" Target="../slideLayouts/slideLayout5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emf"/><Relationship Id="rId2" Type="http://schemas.openxmlformats.org/officeDocument/2006/relationships/image" Target="../media/image197.jpg"/><Relationship Id="rId1" Type="http://schemas.openxmlformats.org/officeDocument/2006/relationships/slideLayout" Target="../slideLayouts/slideLayout5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99.jpg"/><Relationship Id="rId1" Type="http://schemas.openxmlformats.org/officeDocument/2006/relationships/slideLayout" Target="../slideLayouts/slideLayout5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image" Target="../media/image201.jpg"/><Relationship Id="rId1" Type="http://schemas.openxmlformats.org/officeDocument/2006/relationships/slideLayout" Target="../slideLayouts/slideLayout5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2" Type="http://schemas.openxmlformats.org/officeDocument/2006/relationships/image" Target="../media/image203.jpg"/><Relationship Id="rId1" Type="http://schemas.openxmlformats.org/officeDocument/2006/relationships/slideLayout" Target="../slideLayouts/slideLayout5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6.jpg"/><Relationship Id="rId4" Type="http://schemas.openxmlformats.org/officeDocument/2006/relationships/image" Target="../media/image2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24440" y="476504"/>
            <a:ext cx="53327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257935" algn="l"/>
                <a:tab pos="1783080" algn="l"/>
                <a:tab pos="3271520" algn="l"/>
              </a:tabLst>
            </a:pPr>
            <a:r>
              <a:rPr sz="2400" b="1" spc="-35" dirty="0">
                <a:latin typeface="Arial"/>
                <a:cs typeface="Arial"/>
              </a:rPr>
              <a:t>FILTRO	</a:t>
            </a:r>
            <a:r>
              <a:rPr sz="2400" b="1" dirty="0">
                <a:latin typeface="Arial"/>
                <a:cs typeface="Arial"/>
              </a:rPr>
              <a:t>de	</a:t>
            </a:r>
            <a:r>
              <a:rPr sz="2400" b="1" spc="-5" dirty="0">
                <a:latin typeface="Arial"/>
                <a:cs typeface="Arial"/>
              </a:rPr>
              <a:t>KALMAN	LINEALIZADO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75671" y="964484"/>
            <a:ext cx="8828405" cy="50571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31600"/>
              </a:lnSpc>
              <a:spcBef>
                <a:spcPts val="95"/>
              </a:spcBef>
            </a:pPr>
            <a:r>
              <a:rPr sz="1600" spc="-5" dirty="0">
                <a:latin typeface="Arial MT"/>
                <a:cs typeface="Arial MT"/>
              </a:rPr>
              <a:t>Hasta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ahora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lo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que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se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ha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visto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es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cómo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diseñar</a:t>
            </a:r>
            <a:r>
              <a:rPr sz="1600" spc="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filtros</a:t>
            </a:r>
            <a:r>
              <a:rPr sz="1600" spc="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de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Kalman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lineales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y </a:t>
            </a:r>
            <a:r>
              <a:rPr sz="1600" spc="-5" dirty="0">
                <a:latin typeface="Arial MT"/>
                <a:cs typeface="Arial MT"/>
              </a:rPr>
              <a:t>cómo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funcionan 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cuando el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mundo</a:t>
            </a:r>
            <a:r>
              <a:rPr sz="1600" spc="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real se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puede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describir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mediante ecuaciones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diferenciales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expresadas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en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forma</a:t>
            </a:r>
            <a:endParaRPr sz="16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960"/>
              </a:spcBef>
            </a:pPr>
            <a:r>
              <a:rPr sz="1600" spc="-5" dirty="0">
                <a:latin typeface="Arial MT"/>
                <a:cs typeface="Arial MT"/>
              </a:rPr>
              <a:t>de espacio de estados </a:t>
            </a:r>
            <a:r>
              <a:rPr sz="1600" dirty="0">
                <a:latin typeface="Arial MT"/>
                <a:cs typeface="Arial MT"/>
              </a:rPr>
              <a:t>y</a:t>
            </a:r>
            <a:r>
              <a:rPr sz="1600" spc="-5" dirty="0">
                <a:latin typeface="Arial MT"/>
                <a:cs typeface="Arial MT"/>
              </a:rPr>
              <a:t> las medidas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son funciones de los estados.</a:t>
            </a:r>
            <a:endParaRPr sz="16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450">
              <a:latin typeface="Arial MT"/>
              <a:cs typeface="Arial MT"/>
            </a:endParaRPr>
          </a:p>
          <a:p>
            <a:pPr marL="31115" marR="66675">
              <a:lnSpc>
                <a:spcPct val="140800"/>
              </a:lnSpc>
            </a:pPr>
            <a:r>
              <a:rPr sz="1600" spc="-5" dirty="0">
                <a:latin typeface="Arial MT"/>
                <a:cs typeface="Arial MT"/>
              </a:rPr>
              <a:t>Además,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se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ha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visto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cómo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se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puede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utilizar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el filtro</a:t>
            </a:r>
            <a:r>
              <a:rPr sz="1600" spc="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de Kalman extendido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bien cuando las 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ecuaciones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del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mundo</a:t>
            </a:r>
            <a:r>
              <a:rPr sz="1600" spc="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real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se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describen mediante</a:t>
            </a:r>
            <a:r>
              <a:rPr sz="1600" spc="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ecuaciones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diferenciales no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lineales</a:t>
            </a:r>
            <a:r>
              <a:rPr sz="1600" spc="-2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o </a:t>
            </a:r>
            <a:r>
              <a:rPr sz="1600" spc="-5" dirty="0">
                <a:latin typeface="Arial MT"/>
                <a:cs typeface="Arial MT"/>
              </a:rPr>
              <a:t>cuando </a:t>
            </a:r>
            <a:r>
              <a:rPr sz="1600" spc="-43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las medidas no son funciones lineales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de los estados del filtro.</a:t>
            </a:r>
            <a:endParaRPr sz="16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800">
              <a:latin typeface="Arial MT"/>
              <a:cs typeface="Arial MT"/>
            </a:endParaRPr>
          </a:p>
          <a:p>
            <a:pPr marL="43815" marR="27940">
              <a:lnSpc>
                <a:spcPct val="131600"/>
              </a:lnSpc>
              <a:spcBef>
                <a:spcPts val="5"/>
              </a:spcBef>
            </a:pPr>
            <a:r>
              <a:rPr sz="1600" spc="-40" dirty="0">
                <a:latin typeface="Arial MT"/>
                <a:cs typeface="Arial MT"/>
              </a:rPr>
              <a:t>Tanto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los filtros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de</a:t>
            </a:r>
            <a:r>
              <a:rPr sz="1600" spc="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Kalman lineales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como</a:t>
            </a:r>
            <a:r>
              <a:rPr sz="1600" spc="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con los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filtros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de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Kalman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extendidos no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se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hizo ninguna </a:t>
            </a:r>
            <a:r>
              <a:rPr sz="1600" spc="-43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asunción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con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respecto</a:t>
            </a:r>
            <a:r>
              <a:rPr sz="1600" dirty="0">
                <a:latin typeface="Arial MT"/>
                <a:cs typeface="Arial MT"/>
              </a:rPr>
              <a:t> a </a:t>
            </a:r>
            <a:r>
              <a:rPr sz="1600" spc="-5" dirty="0">
                <a:latin typeface="Arial MT"/>
                <a:cs typeface="Arial MT"/>
              </a:rPr>
              <a:t>la posible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información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adicional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que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pudiera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estar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disponible.</a:t>
            </a:r>
            <a:endParaRPr sz="16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750">
              <a:latin typeface="Arial MT"/>
              <a:cs typeface="Arial MT"/>
            </a:endParaRPr>
          </a:p>
          <a:p>
            <a:pPr marL="71120" marR="443865">
              <a:lnSpc>
                <a:spcPct val="131600"/>
              </a:lnSpc>
            </a:pPr>
            <a:r>
              <a:rPr sz="1600" spc="-5" dirty="0">
                <a:latin typeface="Arial MT"/>
                <a:cs typeface="Arial MT"/>
              </a:rPr>
              <a:t>La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única infirmación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requerida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para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iniciar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el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filtro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de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Kalman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extendido era</a:t>
            </a:r>
            <a:r>
              <a:rPr sz="1600" spc="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la estimación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del </a:t>
            </a:r>
            <a:r>
              <a:rPr sz="1600" spc="-43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estado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inicial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y </a:t>
            </a:r>
            <a:r>
              <a:rPr sz="1600" spc="-5" dirty="0">
                <a:latin typeface="Arial MT"/>
                <a:cs typeface="Arial MT"/>
              </a:rPr>
              <a:t>la matriz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de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covarianza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inicial.</a:t>
            </a:r>
            <a:endParaRPr sz="16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600">
              <a:latin typeface="Arial MT"/>
              <a:cs typeface="Arial MT"/>
            </a:endParaRPr>
          </a:p>
          <a:p>
            <a:pPr marL="20955" marR="205740">
              <a:lnSpc>
                <a:spcPct val="150000"/>
              </a:lnSpc>
            </a:pPr>
            <a:r>
              <a:rPr sz="1600" spc="-5" dirty="0">
                <a:latin typeface="Arial MT"/>
                <a:cs typeface="Arial MT"/>
              </a:rPr>
              <a:t>En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algunos problemas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tales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como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los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que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tienen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que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ver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con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el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seguimiento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de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satélites,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existe </a:t>
            </a:r>
            <a:r>
              <a:rPr sz="1600" spc="-43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una gran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cantidad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de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información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adicional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a </a:t>
            </a:r>
            <a:r>
              <a:rPr sz="1600" spc="-5" dirty="0">
                <a:latin typeface="Arial MT"/>
                <a:cs typeface="Arial MT"/>
              </a:rPr>
              <a:t>priori.</a:t>
            </a:r>
            <a:endParaRPr sz="16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3865" y="391460"/>
            <a:ext cx="8716010" cy="6673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31600"/>
              </a:lnSpc>
              <a:spcBef>
                <a:spcPts val="95"/>
              </a:spcBef>
            </a:pPr>
            <a:r>
              <a:rPr sz="1600" spc="-5" dirty="0">
                <a:latin typeface="Arial MT"/>
                <a:cs typeface="Arial MT"/>
              </a:rPr>
              <a:t>Las ecuaciones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de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Riccati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requeridas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para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el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cálculo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de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las gananciads Kalman,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son las mismas </a:t>
            </a:r>
            <a:r>
              <a:rPr sz="1600" spc="-43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que para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los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filtros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de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Kalman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lineal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y </a:t>
            </a:r>
            <a:r>
              <a:rPr sz="1600" spc="-5" dirty="0">
                <a:latin typeface="Arial MT"/>
                <a:cs typeface="Arial MT"/>
              </a:rPr>
              <a:t>extendido.</a:t>
            </a:r>
            <a:endParaRPr sz="1600">
              <a:latin typeface="Arial MT"/>
              <a:cs typeface="Arial MT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92537" y="1429262"/>
            <a:ext cx="2760501" cy="998368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68596" y="2867226"/>
            <a:ext cx="266246" cy="23344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875183" y="3216269"/>
            <a:ext cx="332935" cy="254640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914533" y="2682027"/>
            <a:ext cx="8863965" cy="2390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50000"/>
              </a:lnSpc>
              <a:spcBef>
                <a:spcPts val="100"/>
              </a:spcBef>
            </a:pPr>
            <a:r>
              <a:rPr sz="1600" spc="-5" dirty="0">
                <a:latin typeface="Arial MT"/>
                <a:cs typeface="Arial MT"/>
              </a:rPr>
              <a:t>donde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es una matriz de covarianza que representa los errores en la estimación de los estados 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después de una actualización, </a:t>
            </a:r>
            <a:r>
              <a:rPr sz="1600" dirty="0">
                <a:latin typeface="Arial MT"/>
                <a:cs typeface="Arial MT"/>
              </a:rPr>
              <a:t>y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es una </a:t>
            </a:r>
            <a:r>
              <a:rPr sz="1600" spc="-10" dirty="0">
                <a:latin typeface="Arial MT"/>
                <a:cs typeface="Arial MT"/>
              </a:rPr>
              <a:t>matriz </a:t>
            </a:r>
            <a:r>
              <a:rPr sz="1600" spc="-5" dirty="0">
                <a:latin typeface="Arial MT"/>
                <a:cs typeface="Arial MT"/>
              </a:rPr>
              <a:t>de covarianza que representa los errores en la 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estimación de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los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estados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antes</a:t>
            </a:r>
            <a:r>
              <a:rPr sz="1600" spc="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de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la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actualización.</a:t>
            </a:r>
            <a:endParaRPr sz="16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600">
              <a:latin typeface="Arial MT"/>
              <a:cs typeface="Arial MT"/>
            </a:endParaRPr>
          </a:p>
          <a:p>
            <a:pPr marL="27940" marR="31750">
              <a:lnSpc>
                <a:spcPct val="140800"/>
              </a:lnSpc>
              <a:spcBef>
                <a:spcPts val="5"/>
              </a:spcBef>
              <a:tabLst>
                <a:tab pos="4991735" algn="l"/>
                <a:tab pos="5492750" algn="l"/>
              </a:tabLst>
            </a:pPr>
            <a:r>
              <a:rPr sz="1600" spc="-5" dirty="0">
                <a:latin typeface="Arial MT"/>
                <a:cs typeface="Arial MT"/>
              </a:rPr>
              <a:t>Como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ya</a:t>
            </a:r>
            <a:r>
              <a:rPr sz="1600" spc="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se</a:t>
            </a:r>
            <a:r>
              <a:rPr sz="1600" spc="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ha</a:t>
            </a:r>
            <a:r>
              <a:rPr sz="1600" spc="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mencionado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anteriormente,</a:t>
            </a:r>
            <a:r>
              <a:rPr sz="1600" spc="3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ya</a:t>
            </a:r>
            <a:r>
              <a:rPr sz="1600" spc="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que	</a:t>
            </a:r>
            <a:r>
              <a:rPr sz="1600" dirty="0">
                <a:latin typeface="Arial MT"/>
                <a:cs typeface="Arial MT"/>
              </a:rPr>
              <a:t>y	se </a:t>
            </a:r>
            <a:r>
              <a:rPr sz="1600" spc="-5" dirty="0">
                <a:latin typeface="Arial MT"/>
                <a:cs typeface="Arial MT"/>
              </a:rPr>
              <a:t>pueden </a:t>
            </a:r>
            <a:r>
              <a:rPr sz="1600" dirty="0">
                <a:latin typeface="Arial MT"/>
                <a:cs typeface="Arial MT"/>
              </a:rPr>
              <a:t>considerar funciones 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lineales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del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tiempo,</a:t>
            </a:r>
            <a:r>
              <a:rPr sz="1600" spc="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las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ganancias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Kalman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se pueden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calcular </a:t>
            </a:r>
            <a:r>
              <a:rPr sz="1600" dirty="0">
                <a:latin typeface="Arial MT"/>
                <a:cs typeface="Arial MT"/>
              </a:rPr>
              <a:t>a </a:t>
            </a:r>
            <a:r>
              <a:rPr sz="1600" spc="-5" dirty="0">
                <a:latin typeface="Arial MT"/>
                <a:cs typeface="Arial MT"/>
              </a:rPr>
              <a:t>parte,</a:t>
            </a:r>
            <a:r>
              <a:rPr sz="1600" spc="2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como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ocurre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con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el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filtro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de </a:t>
            </a:r>
            <a:r>
              <a:rPr sz="1600" spc="-43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Kalman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lineal.</a:t>
            </a:r>
            <a:endParaRPr sz="1600">
              <a:latin typeface="Arial MT"/>
              <a:cs typeface="Arial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558675" y="4159758"/>
            <a:ext cx="295656" cy="233611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057023" y="4184791"/>
            <a:ext cx="233402" cy="167075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853573" y="5560863"/>
            <a:ext cx="353123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50000"/>
              </a:lnSpc>
              <a:spcBef>
                <a:spcPts val="100"/>
              </a:spcBef>
            </a:pPr>
            <a:r>
              <a:rPr sz="1600" spc="-5" dirty="0">
                <a:latin typeface="Arial MT"/>
                <a:cs typeface="Arial MT"/>
              </a:rPr>
              <a:t>La matriz discreta del ruido de proceso </a:t>
            </a:r>
            <a:r>
              <a:rPr sz="1600" spc="-43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del ruido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de proceso,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esto es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815675" y="5682488"/>
            <a:ext cx="4883150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0" dirty="0">
                <a:latin typeface="Arial MT"/>
                <a:cs typeface="Arial MT"/>
              </a:rPr>
              <a:t>todavía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se puede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obtener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a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partir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de</a:t>
            </a:r>
            <a:r>
              <a:rPr sz="1600" spc="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la matriz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continia</a:t>
            </a:r>
            <a:endParaRPr sz="1600">
              <a:latin typeface="Arial MT"/>
              <a:cs typeface="Arial MT"/>
            </a:endParaRPr>
          </a:p>
        </p:txBody>
      </p:sp>
      <p:pic>
        <p:nvPicPr>
          <p:cNvPr id="11" name="object 1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477942" y="5685553"/>
            <a:ext cx="266482" cy="266262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3729342" y="6408927"/>
            <a:ext cx="2195263" cy="598932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25964" y="442976"/>
            <a:ext cx="6568440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" dirty="0">
                <a:latin typeface="Arial MT"/>
                <a:cs typeface="Arial MT"/>
              </a:rPr>
              <a:t>Finalmente,</a:t>
            </a:r>
            <a:r>
              <a:rPr sz="1600" spc="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la ecuación para el filtrado</a:t>
            </a:r>
            <a:r>
              <a:rPr sz="1600" spc="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Kalman linealizado</a:t>
            </a:r>
            <a:r>
              <a:rPr sz="1600" spc="-2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está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dada por</a:t>
            </a:r>
            <a:endParaRPr sz="1600">
              <a:latin typeface="Arial MT"/>
              <a:cs typeface="Arial MT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76707" y="1159437"/>
            <a:ext cx="3458823" cy="23279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910723" y="1717335"/>
            <a:ext cx="8604250" cy="16490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50000"/>
              </a:lnSpc>
              <a:spcBef>
                <a:spcPts val="100"/>
              </a:spcBef>
            </a:pPr>
            <a:r>
              <a:rPr sz="1600" spc="-5" dirty="0">
                <a:latin typeface="Arial MT"/>
                <a:cs typeface="Arial MT"/>
              </a:rPr>
              <a:t>Acabamos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de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ver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como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el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filtro</a:t>
            </a:r>
            <a:r>
              <a:rPr sz="1600" spc="2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de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kalman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linealizado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proporciona estimaciones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del error</a:t>
            </a:r>
            <a:r>
              <a:rPr sz="1600" spc="2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de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los </a:t>
            </a:r>
            <a:r>
              <a:rPr sz="1600" spc="-43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estados.</a:t>
            </a:r>
            <a:endParaRPr sz="1600">
              <a:latin typeface="Arial MT"/>
              <a:cs typeface="Arial MT"/>
            </a:endParaRPr>
          </a:p>
          <a:p>
            <a:pPr marL="24765" marR="248285">
              <a:lnSpc>
                <a:spcPct val="150000"/>
              </a:lnSpc>
              <a:spcBef>
                <a:spcPts val="1260"/>
              </a:spcBef>
            </a:pPr>
            <a:r>
              <a:rPr sz="1600" spc="-5" dirty="0">
                <a:latin typeface="Arial MT"/>
                <a:cs typeface="Arial MT"/>
              </a:rPr>
              <a:t>Por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ello,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con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el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fin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de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encontrar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las estimaciones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de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los estados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reales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debemos combinal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la </a:t>
            </a:r>
            <a:r>
              <a:rPr sz="1600" spc="-43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información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de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la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trayectoria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nominal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con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la estimación del error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de los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estados</a:t>
            </a:r>
            <a:endParaRPr sz="1600"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274173" y="3744699"/>
            <a:ext cx="1596560" cy="232840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935870" y="4300982"/>
            <a:ext cx="6210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donde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161166" y="4300982"/>
            <a:ext cx="55784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son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los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estados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obtenidos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 partir de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la </a:t>
            </a:r>
            <a:r>
              <a:rPr sz="1800" spc="-15" dirty="0">
                <a:latin typeface="Calibri"/>
                <a:cs typeface="Calibri"/>
              </a:rPr>
              <a:t>trayectoria</a:t>
            </a:r>
            <a:r>
              <a:rPr sz="1800" dirty="0">
                <a:latin typeface="Calibri"/>
                <a:cs typeface="Calibri"/>
              </a:rPr>
              <a:t> nominal.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605717" y="4401167"/>
            <a:ext cx="520423" cy="229507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26939" y="1645585"/>
            <a:ext cx="2498741" cy="278142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851541" y="307314"/>
            <a:ext cx="8829675" cy="6605270"/>
          </a:xfrm>
          <a:prstGeom prst="rect">
            <a:avLst/>
          </a:prstGeom>
        </p:spPr>
        <p:txBody>
          <a:bodyPr vert="horz" wrap="square" lIns="0" tIns="144145" rIns="0" bIns="0" rtlCol="0">
            <a:spAutoFit/>
          </a:bodyPr>
          <a:lstStyle/>
          <a:p>
            <a:pPr marL="76835">
              <a:lnSpc>
                <a:spcPct val="100000"/>
              </a:lnSpc>
              <a:spcBef>
                <a:spcPts val="1135"/>
              </a:spcBef>
            </a:pPr>
            <a:r>
              <a:rPr sz="1800" b="1" spc="-5" dirty="0">
                <a:latin typeface="Arial"/>
                <a:cs typeface="Arial"/>
              </a:rPr>
              <a:t>Revisión</a:t>
            </a:r>
            <a:r>
              <a:rPr sz="1800" b="1" spc="-2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del</a:t>
            </a:r>
            <a:r>
              <a:rPr sz="1800" b="1" spc="-2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Problema</a:t>
            </a:r>
            <a:r>
              <a:rPr sz="1800" b="1" spc="-2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de</a:t>
            </a:r>
            <a:r>
              <a:rPr sz="1800" b="1" spc="-15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Caída</a:t>
            </a:r>
            <a:r>
              <a:rPr sz="1800" b="1" spc="-2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Libre</a:t>
            </a:r>
            <a:endParaRPr sz="1800">
              <a:latin typeface="Arial"/>
              <a:cs typeface="Arial"/>
            </a:endParaRPr>
          </a:p>
          <a:p>
            <a:pPr marL="63500" marR="55880">
              <a:lnSpc>
                <a:spcPts val="2880"/>
              </a:lnSpc>
              <a:spcBef>
                <a:spcPts val="225"/>
              </a:spcBef>
            </a:pPr>
            <a:r>
              <a:rPr sz="1600" spc="-5" dirty="0">
                <a:latin typeface="Arial MT"/>
                <a:cs typeface="Arial MT"/>
              </a:rPr>
              <a:t>Consideremos de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nuevo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el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ejemplo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unidimensional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de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on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objeto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en</a:t>
            </a:r>
            <a:r>
              <a:rPr sz="1600" spc="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caída</a:t>
            </a:r>
            <a:r>
              <a:rPr sz="1600" spc="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libre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sobre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un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radar</a:t>
            </a:r>
            <a:r>
              <a:rPr sz="1600" spc="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de </a:t>
            </a:r>
            <a:r>
              <a:rPr sz="1600" spc="-43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seguimiento.</a:t>
            </a:r>
            <a:endParaRPr sz="1600">
              <a:latin typeface="Arial MT"/>
              <a:cs typeface="Arial MT"/>
            </a:endParaRPr>
          </a:p>
          <a:p>
            <a:pPr marL="4058285">
              <a:lnSpc>
                <a:spcPts val="1860"/>
              </a:lnSpc>
            </a:pPr>
            <a:r>
              <a:rPr sz="1600" spc="-5" dirty="0">
                <a:latin typeface="Arial MT"/>
                <a:cs typeface="Arial MT"/>
              </a:rPr>
              <a:t>En este problema estamos asumiendo que el</a:t>
            </a:r>
            <a:endParaRPr sz="1600">
              <a:latin typeface="Arial MT"/>
              <a:cs typeface="Arial MT"/>
            </a:endParaRPr>
          </a:p>
          <a:p>
            <a:pPr marL="4058285" marR="381635">
              <a:lnSpc>
                <a:spcPct val="150000"/>
              </a:lnSpc>
            </a:pPr>
            <a:r>
              <a:rPr sz="1600" spc="-5" dirty="0">
                <a:latin typeface="Arial MT"/>
                <a:cs typeface="Arial MT"/>
              </a:rPr>
              <a:t>rozamiento</a:t>
            </a:r>
            <a:r>
              <a:rPr sz="1600" spc="7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es</a:t>
            </a:r>
            <a:r>
              <a:rPr sz="1600" spc="6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desconocido</a:t>
            </a:r>
            <a:r>
              <a:rPr sz="1600" spc="5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,</a:t>
            </a:r>
            <a:r>
              <a:rPr sz="1600" spc="7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lo</a:t>
            </a:r>
            <a:r>
              <a:rPr sz="1600" spc="6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cual</a:t>
            </a:r>
            <a:r>
              <a:rPr sz="1600" spc="6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significa 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que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tenemos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que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estimar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el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coeficiente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balístico 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con el fin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de obtener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una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buena estimación de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la </a:t>
            </a:r>
            <a:r>
              <a:rPr sz="1600" spc="-43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posición</a:t>
            </a:r>
            <a:r>
              <a:rPr sz="1600" spc="-2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y</a:t>
            </a:r>
            <a:r>
              <a:rPr sz="1600" spc="-5" dirty="0">
                <a:latin typeface="Arial MT"/>
                <a:cs typeface="Arial MT"/>
              </a:rPr>
              <a:t> la velocidad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del objeto.</a:t>
            </a:r>
            <a:endParaRPr sz="16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150">
              <a:latin typeface="Arial MT"/>
              <a:cs typeface="Arial MT"/>
            </a:endParaRPr>
          </a:p>
          <a:p>
            <a:pPr marL="4030979" marR="354330">
              <a:lnSpc>
                <a:spcPct val="150000"/>
              </a:lnSpc>
            </a:pPr>
            <a:r>
              <a:rPr sz="1600" spc="-5" dirty="0">
                <a:latin typeface="Arial MT"/>
                <a:cs typeface="Arial MT"/>
              </a:rPr>
              <a:t>En este ejemplo el coeficiente balístico del objeto </a:t>
            </a:r>
            <a:r>
              <a:rPr sz="1600" spc="-43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es de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500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lb/</a:t>
            </a:r>
            <a:r>
              <a:rPr sz="1600" dirty="0">
                <a:latin typeface="Arial MT"/>
                <a:cs typeface="Arial MT"/>
              </a:rPr>
              <a:t> ft</a:t>
            </a:r>
            <a:r>
              <a:rPr sz="1575" baseline="26455" dirty="0">
                <a:latin typeface="Arial MT"/>
                <a:cs typeface="Arial MT"/>
              </a:rPr>
              <a:t>2</a:t>
            </a:r>
            <a:r>
              <a:rPr sz="1600" dirty="0">
                <a:latin typeface="Arial MT"/>
                <a:cs typeface="Arial MT"/>
              </a:rPr>
              <a:t>.</a:t>
            </a:r>
            <a:endParaRPr sz="16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400">
              <a:latin typeface="Arial MT"/>
              <a:cs typeface="Arial MT"/>
            </a:endParaRPr>
          </a:p>
          <a:p>
            <a:pPr marL="62865" marR="595630">
              <a:lnSpc>
                <a:spcPct val="150000"/>
              </a:lnSpc>
            </a:pPr>
            <a:r>
              <a:rPr sz="1600" spc="-5" dirty="0">
                <a:latin typeface="Arial MT"/>
                <a:cs typeface="Arial MT"/>
              </a:rPr>
              <a:t>El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objeto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está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inicialmente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a </a:t>
            </a:r>
            <a:r>
              <a:rPr sz="1600" spc="-5" dirty="0">
                <a:latin typeface="Arial MT"/>
                <a:cs typeface="Arial MT"/>
              </a:rPr>
              <a:t>200,000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ft</a:t>
            </a:r>
            <a:r>
              <a:rPr sz="1600" spc="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sobre</a:t>
            </a:r>
            <a:r>
              <a:rPr sz="1600" spc="2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el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radar</a:t>
            </a:r>
            <a:r>
              <a:rPr sz="1600" spc="1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y </a:t>
            </a:r>
            <a:r>
              <a:rPr sz="1600" spc="-5" dirty="0">
                <a:latin typeface="Arial MT"/>
                <a:cs typeface="Arial MT"/>
              </a:rPr>
              <a:t>tiene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una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velocidad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inicial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6000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ft/s </a:t>
            </a:r>
            <a:r>
              <a:rPr sz="1600" spc="-43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hacia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el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20" dirty="0">
                <a:latin typeface="Arial MT"/>
                <a:cs typeface="Arial MT"/>
              </a:rPr>
              <a:t>radar,</a:t>
            </a:r>
            <a:r>
              <a:rPr sz="1600" spc="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que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está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locaslizado</a:t>
            </a:r>
            <a:r>
              <a:rPr sz="1600" spc="-2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sobre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la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superficie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de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la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tierra,</a:t>
            </a:r>
            <a:endParaRPr sz="16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900">
              <a:latin typeface="Arial MT"/>
              <a:cs typeface="Arial MT"/>
            </a:endParaRPr>
          </a:p>
          <a:p>
            <a:pPr marL="72390" marR="334010">
              <a:lnSpc>
                <a:spcPct val="131600"/>
              </a:lnSpc>
            </a:pPr>
            <a:r>
              <a:rPr sz="1600" spc="-5" dirty="0">
                <a:latin typeface="Arial MT"/>
                <a:cs typeface="Arial MT"/>
              </a:rPr>
              <a:t>El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radar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mide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la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distancia desde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el</a:t>
            </a:r>
            <a:r>
              <a:rPr sz="1600" spc="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radar</a:t>
            </a:r>
            <a:r>
              <a:rPr sz="1600" spc="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hasta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el objeto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(esto</a:t>
            </a:r>
            <a:r>
              <a:rPr sz="1600" spc="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es, la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altura</a:t>
            </a:r>
            <a:r>
              <a:rPr sz="1600" spc="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del objeto)</a:t>
            </a:r>
            <a:r>
              <a:rPr sz="1600" spc="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con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una </a:t>
            </a:r>
            <a:r>
              <a:rPr sz="1600" spc="-43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exactitud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en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la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medida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dada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por</a:t>
            </a:r>
            <a:r>
              <a:rPr sz="1600" spc="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una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desviación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típica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de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25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ft.</a:t>
            </a:r>
            <a:endParaRPr sz="16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000">
              <a:latin typeface="Arial MT"/>
              <a:cs typeface="Arial MT"/>
            </a:endParaRPr>
          </a:p>
          <a:p>
            <a:pPr marL="85090">
              <a:lnSpc>
                <a:spcPct val="100000"/>
              </a:lnSpc>
              <a:spcBef>
                <a:spcPts val="5"/>
              </a:spcBef>
            </a:pPr>
            <a:r>
              <a:rPr sz="1600" spc="-5" dirty="0">
                <a:latin typeface="Arial MT"/>
                <a:cs typeface="Arial MT"/>
              </a:rPr>
              <a:t>El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radar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toma</a:t>
            </a:r>
            <a:r>
              <a:rPr sz="1600" spc="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10</a:t>
            </a:r>
            <a:r>
              <a:rPr sz="1600" spc="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medidas por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segundo hasta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el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impacto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en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el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suelo.</a:t>
            </a:r>
            <a:endParaRPr sz="16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9001" y="349551"/>
            <a:ext cx="8663940" cy="40767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94615" marR="441325">
              <a:lnSpc>
                <a:spcPct val="131600"/>
              </a:lnSpc>
              <a:spcBef>
                <a:spcPts val="95"/>
              </a:spcBef>
            </a:pPr>
            <a:r>
              <a:rPr sz="1600" spc="-5" dirty="0">
                <a:latin typeface="Arial MT"/>
                <a:cs typeface="Arial MT"/>
              </a:rPr>
              <a:t>Asumimos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que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tenemos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la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información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de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la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trayectoria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nominal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para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un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objeto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cayendo </a:t>
            </a:r>
            <a:r>
              <a:rPr sz="1600" dirty="0">
                <a:latin typeface="Arial MT"/>
                <a:cs typeface="Arial MT"/>
              </a:rPr>
              <a:t>a </a:t>
            </a:r>
            <a:r>
              <a:rPr sz="1600" spc="-43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6000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ft/s</a:t>
            </a:r>
            <a:r>
              <a:rPr sz="1600" spc="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con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un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coeficiente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balístico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de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500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lb/ft</a:t>
            </a:r>
            <a:r>
              <a:rPr sz="1575" spc="-7" baseline="26455" dirty="0">
                <a:latin typeface="Arial MT"/>
                <a:cs typeface="Arial MT"/>
              </a:rPr>
              <a:t>2</a:t>
            </a:r>
            <a:r>
              <a:rPr sz="1575" spc="247" baseline="2645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desde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una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altura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de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200,000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ft.</a:t>
            </a:r>
            <a:endParaRPr sz="1600">
              <a:latin typeface="Arial MT"/>
              <a:cs typeface="Arial MT"/>
            </a:endParaRPr>
          </a:p>
          <a:p>
            <a:pPr marL="50800" marR="101600">
              <a:lnSpc>
                <a:spcPct val="140800"/>
              </a:lnSpc>
              <a:spcBef>
                <a:spcPts val="1560"/>
              </a:spcBef>
            </a:pPr>
            <a:r>
              <a:rPr sz="1600" spc="-5" dirty="0">
                <a:latin typeface="Arial MT"/>
                <a:cs typeface="Arial MT"/>
              </a:rPr>
              <a:t>Queremos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construir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un</a:t>
            </a:r>
            <a:r>
              <a:rPr sz="1600" spc="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filtro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de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Kalman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linealizado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para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estimar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la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altura,</a:t>
            </a:r>
            <a:r>
              <a:rPr sz="1600" spc="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la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velocidad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y </a:t>
            </a:r>
            <a:r>
              <a:rPr sz="1600" spc="-5" dirty="0">
                <a:latin typeface="Arial MT"/>
                <a:cs typeface="Arial MT"/>
              </a:rPr>
              <a:t>el 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coeficiente balístico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del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objeto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basándonos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en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la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información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de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la</a:t>
            </a:r>
            <a:r>
              <a:rPr sz="1600" spc="2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trayectoria</a:t>
            </a:r>
            <a:r>
              <a:rPr sz="1600" spc="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nominal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y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en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las </a:t>
            </a:r>
            <a:r>
              <a:rPr sz="1600" spc="-43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medidas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20" dirty="0">
                <a:latin typeface="Arial MT"/>
                <a:cs typeface="Arial MT"/>
              </a:rPr>
              <a:t>radar.</a:t>
            </a:r>
            <a:endParaRPr sz="1600">
              <a:latin typeface="Arial MT"/>
              <a:cs typeface="Arial MT"/>
            </a:endParaRPr>
          </a:p>
          <a:p>
            <a:pPr marL="44450" marR="415290">
              <a:lnSpc>
                <a:spcPct val="150000"/>
              </a:lnSpc>
              <a:spcBef>
                <a:spcPts val="1300"/>
              </a:spcBef>
            </a:pPr>
            <a:r>
              <a:rPr sz="1600" spc="-5" dirty="0">
                <a:latin typeface="Arial MT"/>
                <a:cs typeface="Arial MT"/>
              </a:rPr>
              <a:t>Lo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que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viene </a:t>
            </a:r>
            <a:r>
              <a:rPr sz="1600" dirty="0">
                <a:latin typeface="Arial MT"/>
                <a:cs typeface="Arial MT"/>
              </a:rPr>
              <a:t>a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continuación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es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un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ejercicio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académico de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simulación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ya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que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si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este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tipo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de </a:t>
            </a:r>
            <a:r>
              <a:rPr sz="1600" spc="-42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información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estuviera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disponible,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no</a:t>
            </a:r>
            <a:r>
              <a:rPr sz="1600" dirty="0">
                <a:latin typeface="Arial MT"/>
                <a:cs typeface="Arial MT"/>
              </a:rPr>
              <a:t> sería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necesario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construir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un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15" dirty="0">
                <a:latin typeface="Arial MT"/>
                <a:cs typeface="Arial MT"/>
              </a:rPr>
              <a:t>estimador.</a:t>
            </a:r>
            <a:endParaRPr sz="16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700">
              <a:latin typeface="Arial MT"/>
              <a:cs typeface="Arial MT"/>
            </a:endParaRPr>
          </a:p>
          <a:p>
            <a:pPr marL="62230" marR="17780">
              <a:lnSpc>
                <a:spcPct val="140800"/>
              </a:lnSpc>
              <a:spcBef>
                <a:spcPts val="5"/>
              </a:spcBef>
              <a:tabLst>
                <a:tab pos="3430904" algn="l"/>
              </a:tabLst>
            </a:pPr>
            <a:r>
              <a:rPr sz="1600" spc="-5" dirty="0">
                <a:latin typeface="Arial MT"/>
                <a:cs typeface="Arial MT"/>
              </a:rPr>
              <a:t>Como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ya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se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hizo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anteriormente,</a:t>
            </a:r>
            <a:r>
              <a:rPr sz="1600" spc="3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si	es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la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distancia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desde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el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radar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al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objeto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(esto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es,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la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altura), </a:t>
            </a:r>
            <a:r>
              <a:rPr sz="1600" spc="-43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entonces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la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aceleración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actuando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sobre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el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objeto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en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la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dirección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de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la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altura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consiste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en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la 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gravedad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y </a:t>
            </a:r>
            <a:r>
              <a:rPr sz="1600" spc="-5" dirty="0">
                <a:latin typeface="Arial MT"/>
                <a:cs typeface="Arial MT"/>
              </a:rPr>
              <a:t>el rozamiento.</a:t>
            </a:r>
            <a:endParaRPr sz="1600">
              <a:latin typeface="Arial MT"/>
              <a:cs typeface="Arial MT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49760" y="3561455"/>
            <a:ext cx="133492" cy="133581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792095" y="4392917"/>
            <a:ext cx="2394996" cy="56558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605752" y="5298795"/>
            <a:ext cx="166566" cy="267004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919867" y="5276341"/>
            <a:ext cx="8917305" cy="11868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290">
              <a:lnSpc>
                <a:spcPct val="100000"/>
              </a:lnSpc>
              <a:spcBef>
                <a:spcPts val="100"/>
              </a:spcBef>
              <a:tabLst>
                <a:tab pos="941705" algn="l"/>
              </a:tabLst>
            </a:pPr>
            <a:r>
              <a:rPr sz="1600" spc="-5" dirty="0">
                <a:latin typeface="Arial MT"/>
                <a:cs typeface="Arial MT"/>
              </a:rPr>
              <a:t>donde	es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el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coeficiente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balístico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del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bbjeto.</a:t>
            </a:r>
            <a:endParaRPr sz="16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850">
              <a:latin typeface="Arial MT"/>
              <a:cs typeface="Arial MT"/>
            </a:endParaRPr>
          </a:p>
          <a:p>
            <a:pPr marL="12700" marR="5080">
              <a:lnSpc>
                <a:spcPct val="131600"/>
              </a:lnSpc>
            </a:pPr>
            <a:r>
              <a:rPr sz="1600" spc="-5" dirty="0">
                <a:latin typeface="Arial MT"/>
                <a:cs typeface="Arial MT"/>
              </a:rPr>
              <a:t>El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coeficiente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balístico,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el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cual en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este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problema</a:t>
            </a:r>
            <a:r>
              <a:rPr sz="1600" spc="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se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considera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que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es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constante,</a:t>
            </a:r>
            <a:r>
              <a:rPr sz="1600" spc="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es</a:t>
            </a:r>
            <a:r>
              <a:rPr sz="1600" spc="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un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término</a:t>
            </a:r>
            <a:r>
              <a:rPr sz="1600" spc="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que </a:t>
            </a:r>
            <a:r>
              <a:rPr sz="1600" spc="-43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describe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la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cantidad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de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rozamiento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que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actúa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sobre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el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objeto.</a:t>
            </a:r>
            <a:endParaRPr sz="16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41965" y="469645"/>
            <a:ext cx="1845310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" dirty="0">
                <a:latin typeface="Arial MT"/>
                <a:cs typeface="Arial MT"/>
              </a:rPr>
              <a:t>La</a:t>
            </a:r>
            <a:r>
              <a:rPr sz="1600" spc="-3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presión</a:t>
            </a:r>
            <a:r>
              <a:rPr sz="1600" spc="-3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dinámica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217143" y="469645"/>
            <a:ext cx="3376929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" dirty="0">
                <a:latin typeface="Arial MT"/>
                <a:cs typeface="Arial MT"/>
              </a:rPr>
              <a:t>de</a:t>
            </a:r>
            <a:r>
              <a:rPr sz="1600" spc="-3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la ecuación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anterior está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dada por</a:t>
            </a:r>
            <a:endParaRPr sz="16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86138" y="485603"/>
            <a:ext cx="266598" cy="296208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958444" y="930766"/>
            <a:ext cx="1130955" cy="299962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35149" y="1491846"/>
            <a:ext cx="166808" cy="200268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037489" y="1475028"/>
            <a:ext cx="166467" cy="199948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637917" y="2638702"/>
            <a:ext cx="2029405" cy="299805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891673" y="1425193"/>
            <a:ext cx="8903970" cy="23037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050">
              <a:lnSpc>
                <a:spcPct val="100000"/>
              </a:lnSpc>
              <a:spcBef>
                <a:spcPts val="100"/>
              </a:spcBef>
              <a:tabLst>
                <a:tab pos="869315" algn="l"/>
                <a:tab pos="3404870" algn="l"/>
              </a:tabLst>
            </a:pPr>
            <a:r>
              <a:rPr sz="1600" spc="-5" dirty="0">
                <a:latin typeface="Arial MT"/>
                <a:cs typeface="Arial MT"/>
              </a:rPr>
              <a:t>donde	es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la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densidad del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aire</a:t>
            </a:r>
            <a:r>
              <a:rPr sz="1600" spc="1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y	</a:t>
            </a:r>
            <a:r>
              <a:rPr sz="1600" spc="-5" dirty="0">
                <a:latin typeface="Arial MT"/>
                <a:cs typeface="Arial MT"/>
              </a:rPr>
              <a:t>es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la</a:t>
            </a:r>
            <a:r>
              <a:rPr sz="1600" spc="-4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velocidad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del objeto en la dirección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de la altura.</a:t>
            </a:r>
            <a:endParaRPr sz="16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850">
              <a:latin typeface="Arial MT"/>
              <a:cs typeface="Arial MT"/>
            </a:endParaRPr>
          </a:p>
          <a:p>
            <a:pPr marL="12700" marR="220979">
              <a:lnSpc>
                <a:spcPct val="131600"/>
              </a:lnSpc>
            </a:pPr>
            <a:r>
              <a:rPr sz="1600" spc="-5" dirty="0">
                <a:latin typeface="Arial MT"/>
                <a:cs typeface="Arial MT"/>
              </a:rPr>
              <a:t>Como ya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se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vio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anteriormente,</a:t>
            </a:r>
            <a:r>
              <a:rPr sz="1600" spc="2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asumiremos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que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la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densidad del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aire</a:t>
            </a:r>
            <a:r>
              <a:rPr sz="1600" spc="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es una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función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exponencial </a:t>
            </a:r>
            <a:r>
              <a:rPr sz="1600" spc="-43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de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la altura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dada por</a:t>
            </a:r>
            <a:endParaRPr sz="16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450">
              <a:latin typeface="Arial MT"/>
              <a:cs typeface="Arial MT"/>
            </a:endParaRPr>
          </a:p>
          <a:p>
            <a:pPr marL="19050" marR="5080">
              <a:lnSpc>
                <a:spcPct val="131600"/>
              </a:lnSpc>
            </a:pPr>
            <a:r>
              <a:rPr sz="1600" spc="-5" dirty="0">
                <a:latin typeface="Arial MT"/>
                <a:cs typeface="Arial MT"/>
              </a:rPr>
              <a:t>Por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eso,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la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ecuación diferencial de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segundo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orden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que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describe la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aceleración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del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objeto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se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puede </a:t>
            </a:r>
            <a:r>
              <a:rPr sz="1600" spc="-43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expresar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como</a:t>
            </a:r>
            <a:endParaRPr sz="1600">
              <a:latin typeface="Arial MT"/>
              <a:cs typeface="Arial MT"/>
            </a:endParaRPr>
          </a:p>
        </p:txBody>
      </p:sp>
      <p:pic>
        <p:nvPicPr>
          <p:cNvPr id="10" name="object 1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661489" y="3985599"/>
            <a:ext cx="4854967" cy="532657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872623" y="4793534"/>
            <a:ext cx="8894445" cy="16148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31600"/>
              </a:lnSpc>
              <a:spcBef>
                <a:spcPts val="95"/>
              </a:spcBef>
            </a:pPr>
            <a:r>
              <a:rPr sz="1600" spc="-5" dirty="0">
                <a:latin typeface="Arial MT"/>
                <a:cs typeface="Arial MT"/>
              </a:rPr>
              <a:t>Antes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de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continuar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adelante,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es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interesante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ver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cuan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exacta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es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la trayectoria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nominal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para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nuestro </a:t>
            </a:r>
            <a:r>
              <a:rPr sz="1600" spc="-43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problema.</a:t>
            </a:r>
            <a:endParaRPr sz="16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450">
              <a:latin typeface="Arial MT"/>
              <a:cs typeface="Arial MT"/>
            </a:endParaRPr>
          </a:p>
          <a:p>
            <a:pPr marL="15875" marR="372110">
              <a:lnSpc>
                <a:spcPct val="150000"/>
              </a:lnSpc>
              <a:spcBef>
                <a:spcPts val="5"/>
              </a:spcBef>
            </a:pPr>
            <a:r>
              <a:rPr sz="1600" spc="-5" dirty="0">
                <a:latin typeface="Arial MT"/>
                <a:cs typeface="Arial MT"/>
              </a:rPr>
              <a:t>El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listado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que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se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da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a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continuación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es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una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simulación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en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la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que</a:t>
            </a:r>
            <a:r>
              <a:rPr sz="1600" spc="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se integran</a:t>
            </a:r>
            <a:r>
              <a:rPr sz="1600" spc="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las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ecuaciones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del </a:t>
            </a:r>
            <a:r>
              <a:rPr sz="1600" spc="-43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movimiento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del objeto,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tanto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la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ecuación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real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como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la nominal.</a:t>
            </a:r>
            <a:endParaRPr sz="16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2707" y="363261"/>
            <a:ext cx="9150350" cy="47872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9065" marR="487680">
              <a:lnSpc>
                <a:spcPct val="150000"/>
              </a:lnSpc>
              <a:spcBef>
                <a:spcPts val="100"/>
              </a:spcBef>
            </a:pPr>
            <a:r>
              <a:rPr sz="1600" spc="-5" dirty="0">
                <a:latin typeface="Arial MT"/>
                <a:cs typeface="Arial MT"/>
              </a:rPr>
              <a:t>Las condiciones iniciales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son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las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mismas tanto</a:t>
            </a:r>
            <a:r>
              <a:rPr sz="1600" spc="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para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la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trayectoria</a:t>
            </a:r>
            <a:r>
              <a:rPr sz="1600" spc="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real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como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para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la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trayectoria </a:t>
            </a:r>
            <a:r>
              <a:rPr sz="1600" spc="-43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nominal.</a:t>
            </a:r>
            <a:endParaRPr sz="16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900">
              <a:latin typeface="Arial MT"/>
              <a:cs typeface="Arial MT"/>
            </a:endParaRPr>
          </a:p>
          <a:p>
            <a:pPr marL="121285">
              <a:lnSpc>
                <a:spcPct val="100000"/>
              </a:lnSpc>
            </a:pPr>
            <a:r>
              <a:rPr sz="1600" spc="-5" dirty="0">
                <a:latin typeface="Arial MT"/>
                <a:cs typeface="Arial MT"/>
              </a:rPr>
              <a:t>El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coeficiente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balístico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real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es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de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500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lb/</a:t>
            </a:r>
            <a:r>
              <a:rPr sz="1600" dirty="0">
                <a:latin typeface="Arial MT"/>
                <a:cs typeface="Arial MT"/>
              </a:rPr>
              <a:t> ft</a:t>
            </a:r>
            <a:r>
              <a:rPr sz="1575" baseline="26455" dirty="0">
                <a:latin typeface="Arial MT"/>
                <a:cs typeface="Arial MT"/>
              </a:rPr>
              <a:t>2</a:t>
            </a:r>
            <a:r>
              <a:rPr sz="1575" spc="494" baseline="2645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y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el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coeficiente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balístico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nominal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también</a:t>
            </a:r>
            <a:r>
              <a:rPr sz="1600" spc="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de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500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lb/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ft</a:t>
            </a:r>
            <a:r>
              <a:rPr sz="1575" baseline="26455" dirty="0">
                <a:latin typeface="Arial MT"/>
                <a:cs typeface="Arial MT"/>
              </a:rPr>
              <a:t>2</a:t>
            </a:r>
            <a:r>
              <a:rPr sz="1600" dirty="0">
                <a:latin typeface="Arial MT"/>
                <a:cs typeface="Arial MT"/>
              </a:rPr>
              <a:t>.</a:t>
            </a:r>
            <a:endParaRPr sz="16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300">
              <a:latin typeface="Arial MT"/>
              <a:cs typeface="Arial MT"/>
            </a:endParaRPr>
          </a:p>
          <a:p>
            <a:pPr marL="88900" marR="608330">
              <a:lnSpc>
                <a:spcPct val="150000"/>
              </a:lnSpc>
            </a:pPr>
            <a:r>
              <a:rPr sz="1600" spc="-5" dirty="0">
                <a:latin typeface="Arial MT"/>
                <a:cs typeface="Arial MT"/>
              </a:rPr>
              <a:t>Mantendremos</a:t>
            </a:r>
            <a:r>
              <a:rPr sz="1600" spc="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fijo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el coeficiente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balístico real pero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variaremos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el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coeficiente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balístico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nominal </a:t>
            </a:r>
            <a:r>
              <a:rPr sz="1600" spc="-43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desde 500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hasta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35" dirty="0">
                <a:latin typeface="Arial MT"/>
                <a:cs typeface="Arial MT"/>
              </a:rPr>
              <a:t>1100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lb/ft</a:t>
            </a:r>
            <a:r>
              <a:rPr sz="1575" spc="-7" baseline="26455" dirty="0">
                <a:latin typeface="Arial MT"/>
                <a:cs typeface="Arial MT"/>
              </a:rPr>
              <a:t>2</a:t>
            </a:r>
            <a:r>
              <a:rPr sz="1600" spc="-5" dirty="0">
                <a:latin typeface="Arial MT"/>
                <a:cs typeface="Arial MT"/>
              </a:rPr>
              <a:t>.</a:t>
            </a:r>
            <a:endParaRPr sz="1600">
              <a:latin typeface="Arial MT"/>
              <a:cs typeface="Arial MT"/>
            </a:endParaRPr>
          </a:p>
          <a:p>
            <a:pPr marL="106045">
              <a:lnSpc>
                <a:spcPct val="100000"/>
              </a:lnSpc>
              <a:spcBef>
                <a:spcPts val="1450"/>
              </a:spcBef>
            </a:pPr>
            <a:r>
              <a:rPr sz="1600" dirty="0">
                <a:latin typeface="Arial MT"/>
                <a:cs typeface="Arial MT"/>
              </a:rPr>
              <a:t>( </a:t>
            </a:r>
            <a:r>
              <a:rPr sz="1600" spc="-5" dirty="0">
                <a:latin typeface="Arial MT"/>
                <a:cs typeface="Arial MT"/>
              </a:rPr>
              <a:t>esto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es,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un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cambio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de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más del 100%</a:t>
            </a:r>
            <a:r>
              <a:rPr sz="1600" spc="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en pasos de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300 lb/ft</a:t>
            </a:r>
            <a:r>
              <a:rPr sz="1575" spc="-7" baseline="26455" dirty="0">
                <a:latin typeface="Arial MT"/>
                <a:cs typeface="Arial MT"/>
              </a:rPr>
              <a:t>2</a:t>
            </a:r>
            <a:r>
              <a:rPr sz="1575" spc="254" baseline="2645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)</a:t>
            </a:r>
            <a:endParaRPr sz="16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1800">
              <a:latin typeface="Arial MT"/>
              <a:cs typeface="Arial MT"/>
            </a:endParaRPr>
          </a:p>
          <a:p>
            <a:pPr marL="116839" marR="191770">
              <a:lnSpc>
                <a:spcPct val="150000"/>
              </a:lnSpc>
            </a:pPr>
            <a:r>
              <a:rPr sz="1600" spc="-5" dirty="0">
                <a:latin typeface="Arial MT"/>
                <a:cs typeface="Arial MT"/>
              </a:rPr>
              <a:t>Cada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0.1s</a:t>
            </a:r>
            <a:r>
              <a:rPr sz="1600" spc="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representaremos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las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diferencias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de</a:t>
            </a:r>
            <a:r>
              <a:rPr sz="1600" spc="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altura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real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y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nominal,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de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velocidad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real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y </a:t>
            </a:r>
            <a:r>
              <a:rPr sz="1600" spc="-5" dirty="0">
                <a:latin typeface="Arial MT"/>
                <a:cs typeface="Arial MT"/>
              </a:rPr>
              <a:t>nominal,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y </a:t>
            </a:r>
            <a:r>
              <a:rPr sz="1600" spc="-43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de coeficiente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balístico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real</a:t>
            </a:r>
            <a:r>
              <a:rPr sz="1600" dirty="0">
                <a:latin typeface="Arial MT"/>
                <a:cs typeface="Arial MT"/>
              </a:rPr>
              <a:t> y </a:t>
            </a:r>
            <a:r>
              <a:rPr sz="1600" spc="-5" dirty="0">
                <a:latin typeface="Arial MT"/>
                <a:cs typeface="Arial MT"/>
              </a:rPr>
              <a:t>nominal.</a:t>
            </a:r>
            <a:endParaRPr sz="16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900">
              <a:latin typeface="Arial MT"/>
              <a:cs typeface="Arial MT"/>
            </a:endParaRPr>
          </a:p>
          <a:p>
            <a:pPr marL="73025" marR="508000">
              <a:lnSpc>
                <a:spcPct val="150000"/>
              </a:lnSpc>
              <a:spcBef>
                <a:spcPts val="5"/>
              </a:spcBef>
            </a:pPr>
            <a:r>
              <a:rPr sz="1600" spc="-5" dirty="0">
                <a:latin typeface="Arial MT"/>
                <a:cs typeface="Arial MT"/>
              </a:rPr>
              <a:t>Además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representaremos</a:t>
            </a:r>
            <a:r>
              <a:rPr sz="1600" spc="2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las alturas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real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y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nominal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del objeto,</a:t>
            </a:r>
            <a:r>
              <a:rPr sz="1600" spc="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asi como</a:t>
            </a:r>
            <a:r>
              <a:rPr sz="1600" spc="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sus velocidades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real </a:t>
            </a:r>
            <a:r>
              <a:rPr sz="1600" dirty="0">
                <a:latin typeface="Arial MT"/>
                <a:cs typeface="Arial MT"/>
              </a:rPr>
              <a:t>y </a:t>
            </a:r>
            <a:r>
              <a:rPr sz="1600" spc="-43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nominal.</a:t>
            </a:r>
            <a:endParaRPr sz="16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60177" y="342400"/>
            <a:ext cx="8081009" cy="767715"/>
          </a:xfrm>
          <a:prstGeom prst="rect">
            <a:avLst/>
          </a:prstGeom>
        </p:spPr>
        <p:txBody>
          <a:bodyPr vert="horz" wrap="square" lIns="0" tIns="10922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860"/>
              </a:spcBef>
            </a:pPr>
            <a:r>
              <a:rPr sz="1800" spc="-10" dirty="0">
                <a:latin typeface="Calibri"/>
                <a:cs typeface="Calibri"/>
              </a:rPr>
              <a:t>(Listado)</a:t>
            </a:r>
            <a:endParaRPr sz="1800">
              <a:latin typeface="Calibri"/>
              <a:cs typeface="Calibri"/>
            </a:endParaRPr>
          </a:p>
          <a:p>
            <a:pPr marL="38100">
              <a:lnSpc>
                <a:spcPct val="100000"/>
              </a:lnSpc>
              <a:spcBef>
                <a:spcPts val="760"/>
              </a:spcBef>
            </a:pPr>
            <a:r>
              <a:rPr sz="1800" dirty="0">
                <a:latin typeface="Calibri"/>
                <a:cs typeface="Calibri"/>
              </a:rPr>
              <a:t>Simulación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Trayectorias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Real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(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Symbol"/>
                <a:cs typeface="Symbol"/>
              </a:rPr>
              <a:t>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Calibri"/>
                <a:cs typeface="Calibri"/>
              </a:rPr>
              <a:t>=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500</a:t>
            </a:r>
            <a:r>
              <a:rPr sz="1800" dirty="0">
                <a:latin typeface="Calibri"/>
                <a:cs typeface="Calibri"/>
              </a:rPr>
              <a:t> lb/ft</a:t>
            </a:r>
            <a:r>
              <a:rPr sz="1800" baseline="25462" dirty="0">
                <a:latin typeface="Calibri"/>
                <a:cs typeface="Calibri"/>
              </a:rPr>
              <a:t>2</a:t>
            </a:r>
            <a:r>
              <a:rPr sz="1800" spc="217" baseline="25462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)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y Nominal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( </a:t>
            </a:r>
            <a:r>
              <a:rPr sz="1800" dirty="0">
                <a:latin typeface="Symbol"/>
                <a:cs typeface="Symbol"/>
              </a:rPr>
              <a:t>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Calibri"/>
                <a:cs typeface="Calibri"/>
              </a:rPr>
              <a:t>=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500,600,800,1100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lb/ft</a:t>
            </a:r>
            <a:r>
              <a:rPr sz="1800" baseline="25462" dirty="0">
                <a:latin typeface="Calibri"/>
                <a:cs typeface="Calibri"/>
              </a:rPr>
              <a:t>2</a:t>
            </a:r>
            <a:r>
              <a:rPr sz="1800" spc="209" baseline="25462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97641" y="1616455"/>
            <a:ext cx="7226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Calibri"/>
                <a:cs typeface="Calibri"/>
              </a:rPr>
              <a:t>X=200000.;  XD=‐6000.; </a:t>
            </a:r>
            <a:r>
              <a:rPr sz="1200" spc="-26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BE</a:t>
            </a:r>
            <a:r>
              <a:rPr sz="1200" spc="-100" dirty="0">
                <a:latin typeface="Calibri"/>
                <a:cs typeface="Calibri"/>
              </a:rPr>
              <a:t>T</a:t>
            </a:r>
            <a:r>
              <a:rPr sz="1200" dirty="0">
                <a:latin typeface="Calibri"/>
                <a:cs typeface="Calibri"/>
              </a:rPr>
              <a:t>A</a:t>
            </a:r>
            <a:r>
              <a:rPr sz="1200" spc="-5" dirty="0">
                <a:latin typeface="Calibri"/>
                <a:cs typeface="Calibri"/>
              </a:rPr>
              <a:t>=500.;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97641" y="2165096"/>
            <a:ext cx="105346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alibri"/>
                <a:cs typeface="Calibri"/>
              </a:rPr>
              <a:t>XN</a:t>
            </a:r>
            <a:r>
              <a:rPr sz="1200" spc="-5" dirty="0">
                <a:latin typeface="Calibri"/>
                <a:cs typeface="Calibri"/>
              </a:rPr>
              <a:t>O</a:t>
            </a:r>
            <a:r>
              <a:rPr sz="1200" dirty="0">
                <a:latin typeface="Calibri"/>
                <a:cs typeface="Calibri"/>
              </a:rPr>
              <a:t>M=200000</a:t>
            </a:r>
            <a:r>
              <a:rPr sz="1200" spc="-5" dirty="0">
                <a:latin typeface="Calibri"/>
                <a:cs typeface="Calibri"/>
              </a:rPr>
              <a:t>.</a:t>
            </a:r>
            <a:r>
              <a:rPr sz="1200" dirty="0">
                <a:latin typeface="Calibri"/>
                <a:cs typeface="Calibri"/>
              </a:rPr>
              <a:t>;  </a:t>
            </a:r>
            <a:r>
              <a:rPr sz="1200" spc="-5" dirty="0">
                <a:latin typeface="Calibri"/>
                <a:cs typeface="Calibri"/>
              </a:rPr>
              <a:t>XDNOM=‐6000.; </a:t>
            </a:r>
            <a:r>
              <a:rPr sz="1200" spc="-26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BE</a:t>
            </a:r>
            <a:r>
              <a:rPr sz="1200" spc="-100" dirty="0">
                <a:latin typeface="Calibri"/>
                <a:cs typeface="Calibri"/>
              </a:rPr>
              <a:t>T</a:t>
            </a:r>
            <a:r>
              <a:rPr sz="1200" dirty="0">
                <a:latin typeface="Calibri"/>
                <a:cs typeface="Calibri"/>
              </a:rPr>
              <a:t>ANOM=800.;  </a:t>
            </a:r>
            <a:r>
              <a:rPr sz="1200" spc="-5" dirty="0">
                <a:latin typeface="Calibri"/>
                <a:cs typeface="Calibri"/>
              </a:rPr>
              <a:t>TS=.1;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397641" y="2896615"/>
            <a:ext cx="57213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Calibri"/>
                <a:cs typeface="Calibri"/>
              </a:rPr>
              <a:t>T=0.;</a:t>
            </a:r>
            <a:endParaRPr sz="1200">
              <a:latin typeface="Calibri"/>
              <a:cs typeface="Calibri"/>
            </a:endParaRPr>
          </a:p>
          <a:p>
            <a:pPr marL="12700" marR="70485">
              <a:lnSpc>
                <a:spcPct val="100000"/>
              </a:lnSpc>
            </a:pPr>
            <a:r>
              <a:rPr sz="1200" spc="-5" dirty="0">
                <a:latin typeface="Calibri"/>
                <a:cs typeface="Calibri"/>
              </a:rPr>
              <a:t>S=0.; 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H=.001;</a:t>
            </a:r>
            <a:endParaRPr sz="1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200" spc="-10" dirty="0">
                <a:latin typeface="Calibri"/>
                <a:cs typeface="Calibri"/>
              </a:rPr>
              <a:t>c</a:t>
            </a:r>
            <a:r>
              <a:rPr sz="1200" spc="-5" dirty="0">
                <a:latin typeface="Calibri"/>
                <a:cs typeface="Calibri"/>
              </a:rPr>
              <a:t>ou</a:t>
            </a:r>
            <a:r>
              <a:rPr sz="1200" spc="-15" dirty="0">
                <a:latin typeface="Calibri"/>
                <a:cs typeface="Calibri"/>
              </a:rPr>
              <a:t>n</a:t>
            </a:r>
            <a:r>
              <a:rPr sz="1200" dirty="0">
                <a:latin typeface="Calibri"/>
                <a:cs typeface="Calibri"/>
              </a:rPr>
              <a:t>t=</a:t>
            </a:r>
            <a:r>
              <a:rPr sz="1200" spc="-5" dirty="0">
                <a:latin typeface="Calibri"/>
                <a:cs typeface="Calibri"/>
              </a:rPr>
              <a:t>0</a:t>
            </a:r>
            <a:r>
              <a:rPr sz="1200" dirty="0">
                <a:latin typeface="Calibri"/>
                <a:cs typeface="Calibri"/>
              </a:rPr>
              <a:t>;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573921" y="2616707"/>
            <a:ext cx="288290" cy="76200"/>
          </a:xfrm>
          <a:custGeom>
            <a:avLst/>
            <a:gdLst/>
            <a:ahLst/>
            <a:cxnLst/>
            <a:rect l="l" t="t" r="r" b="b"/>
            <a:pathLst>
              <a:path w="288289" h="76200">
                <a:moveTo>
                  <a:pt x="76200" y="33528"/>
                </a:moveTo>
                <a:lnTo>
                  <a:pt x="76200" y="0"/>
                </a:lnTo>
                <a:lnTo>
                  <a:pt x="0" y="38100"/>
                </a:lnTo>
                <a:lnTo>
                  <a:pt x="63246" y="69723"/>
                </a:lnTo>
                <a:lnTo>
                  <a:pt x="63246" y="33528"/>
                </a:lnTo>
                <a:lnTo>
                  <a:pt x="76200" y="33528"/>
                </a:lnTo>
                <a:close/>
              </a:path>
              <a:path w="288289" h="76200">
                <a:moveTo>
                  <a:pt x="288036" y="42672"/>
                </a:moveTo>
                <a:lnTo>
                  <a:pt x="288036" y="33528"/>
                </a:lnTo>
                <a:lnTo>
                  <a:pt x="63246" y="33528"/>
                </a:lnTo>
                <a:lnTo>
                  <a:pt x="63246" y="42672"/>
                </a:lnTo>
                <a:lnTo>
                  <a:pt x="288036" y="42672"/>
                </a:lnTo>
                <a:close/>
              </a:path>
              <a:path w="288289" h="76200">
                <a:moveTo>
                  <a:pt x="76200" y="76200"/>
                </a:moveTo>
                <a:lnTo>
                  <a:pt x="76200" y="42672"/>
                </a:lnTo>
                <a:lnTo>
                  <a:pt x="63246" y="42672"/>
                </a:lnTo>
                <a:lnTo>
                  <a:pt x="63246" y="69723"/>
                </a:lnTo>
                <a:lnTo>
                  <a:pt x="76200" y="762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574177" y="3717797"/>
            <a:ext cx="0" cy="636270"/>
          </a:xfrm>
          <a:custGeom>
            <a:avLst/>
            <a:gdLst/>
            <a:ahLst/>
            <a:cxnLst/>
            <a:rect l="l" t="t" r="r" b="b"/>
            <a:pathLst>
              <a:path h="636270">
                <a:moveTo>
                  <a:pt x="0" y="0"/>
                </a:moveTo>
                <a:lnTo>
                  <a:pt x="0" y="636269"/>
                </a:lnTo>
              </a:path>
            </a:pathLst>
          </a:custGeom>
          <a:ln w="9143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141105" y="1674114"/>
            <a:ext cx="146685" cy="334010"/>
          </a:xfrm>
          <a:custGeom>
            <a:avLst/>
            <a:gdLst/>
            <a:ahLst/>
            <a:cxnLst/>
            <a:rect l="l" t="t" r="r" b="b"/>
            <a:pathLst>
              <a:path w="146685" h="334010">
                <a:moveTo>
                  <a:pt x="75438" y="164039"/>
                </a:moveTo>
                <a:lnTo>
                  <a:pt x="75438" y="154686"/>
                </a:lnTo>
                <a:lnTo>
                  <a:pt x="74676" y="153162"/>
                </a:lnTo>
                <a:lnTo>
                  <a:pt x="74676" y="12191"/>
                </a:lnTo>
                <a:lnTo>
                  <a:pt x="73914" y="12191"/>
                </a:lnTo>
                <a:lnTo>
                  <a:pt x="73152" y="10667"/>
                </a:lnTo>
                <a:lnTo>
                  <a:pt x="72390" y="10667"/>
                </a:lnTo>
                <a:lnTo>
                  <a:pt x="72390" y="9905"/>
                </a:lnTo>
                <a:lnTo>
                  <a:pt x="70104" y="9143"/>
                </a:lnTo>
                <a:lnTo>
                  <a:pt x="70104" y="8381"/>
                </a:lnTo>
                <a:lnTo>
                  <a:pt x="69342" y="8381"/>
                </a:lnTo>
                <a:lnTo>
                  <a:pt x="67056" y="6857"/>
                </a:lnTo>
                <a:lnTo>
                  <a:pt x="53752" y="3661"/>
                </a:lnTo>
                <a:lnTo>
                  <a:pt x="41033" y="1760"/>
                </a:lnTo>
                <a:lnTo>
                  <a:pt x="28217" y="696"/>
                </a:lnTo>
                <a:lnTo>
                  <a:pt x="14478" y="0"/>
                </a:lnTo>
                <a:lnTo>
                  <a:pt x="0" y="0"/>
                </a:lnTo>
                <a:lnTo>
                  <a:pt x="0" y="9144"/>
                </a:lnTo>
                <a:lnTo>
                  <a:pt x="14478" y="9143"/>
                </a:lnTo>
                <a:lnTo>
                  <a:pt x="27404" y="10166"/>
                </a:lnTo>
                <a:lnTo>
                  <a:pt x="39395" y="11434"/>
                </a:lnTo>
                <a:lnTo>
                  <a:pt x="51775" y="13321"/>
                </a:lnTo>
                <a:lnTo>
                  <a:pt x="64008" y="16001"/>
                </a:lnTo>
                <a:lnTo>
                  <a:pt x="64769" y="16763"/>
                </a:lnTo>
                <a:lnTo>
                  <a:pt x="65532" y="17272"/>
                </a:lnTo>
                <a:lnTo>
                  <a:pt x="65532" y="16763"/>
                </a:lnTo>
                <a:lnTo>
                  <a:pt x="66294" y="17525"/>
                </a:lnTo>
                <a:lnTo>
                  <a:pt x="66294" y="16763"/>
                </a:lnTo>
                <a:lnTo>
                  <a:pt x="67056" y="18287"/>
                </a:lnTo>
                <a:lnTo>
                  <a:pt x="67056" y="158496"/>
                </a:lnTo>
                <a:lnTo>
                  <a:pt x="67818" y="159258"/>
                </a:lnTo>
                <a:lnTo>
                  <a:pt x="68580" y="160782"/>
                </a:lnTo>
                <a:lnTo>
                  <a:pt x="69342" y="160782"/>
                </a:lnTo>
                <a:lnTo>
                  <a:pt x="70104" y="161544"/>
                </a:lnTo>
                <a:lnTo>
                  <a:pt x="71628" y="162306"/>
                </a:lnTo>
                <a:lnTo>
                  <a:pt x="72390" y="163068"/>
                </a:lnTo>
                <a:lnTo>
                  <a:pt x="74676" y="163830"/>
                </a:lnTo>
                <a:lnTo>
                  <a:pt x="75438" y="164039"/>
                </a:lnTo>
                <a:close/>
              </a:path>
              <a:path w="146685" h="334010">
                <a:moveTo>
                  <a:pt x="65532" y="316230"/>
                </a:moveTo>
                <a:lnTo>
                  <a:pt x="26193" y="323406"/>
                </a:lnTo>
                <a:lnTo>
                  <a:pt x="0" y="323850"/>
                </a:lnTo>
                <a:lnTo>
                  <a:pt x="0" y="333756"/>
                </a:lnTo>
                <a:lnTo>
                  <a:pt x="14478" y="333756"/>
                </a:lnTo>
                <a:lnTo>
                  <a:pt x="27404" y="332783"/>
                </a:lnTo>
                <a:lnTo>
                  <a:pt x="41057" y="331456"/>
                </a:lnTo>
                <a:lnTo>
                  <a:pt x="54529" y="329380"/>
                </a:lnTo>
                <a:lnTo>
                  <a:pt x="64770" y="326728"/>
                </a:lnTo>
                <a:lnTo>
                  <a:pt x="64770" y="316992"/>
                </a:lnTo>
                <a:lnTo>
                  <a:pt x="65532" y="316230"/>
                </a:lnTo>
                <a:close/>
              </a:path>
              <a:path w="146685" h="334010">
                <a:moveTo>
                  <a:pt x="67056" y="315468"/>
                </a:moveTo>
                <a:lnTo>
                  <a:pt x="64770" y="316992"/>
                </a:lnTo>
                <a:lnTo>
                  <a:pt x="64770" y="326728"/>
                </a:lnTo>
                <a:lnTo>
                  <a:pt x="66294" y="326333"/>
                </a:lnTo>
                <a:lnTo>
                  <a:pt x="66294" y="316230"/>
                </a:lnTo>
                <a:lnTo>
                  <a:pt x="67056" y="315468"/>
                </a:lnTo>
                <a:close/>
              </a:path>
              <a:path w="146685" h="334010">
                <a:moveTo>
                  <a:pt x="67056" y="18287"/>
                </a:moveTo>
                <a:lnTo>
                  <a:pt x="65532" y="16763"/>
                </a:lnTo>
                <a:lnTo>
                  <a:pt x="65532" y="17272"/>
                </a:lnTo>
                <a:lnTo>
                  <a:pt x="67056" y="18287"/>
                </a:lnTo>
                <a:close/>
              </a:path>
              <a:path w="146685" h="334010">
                <a:moveTo>
                  <a:pt x="67056" y="18287"/>
                </a:moveTo>
                <a:lnTo>
                  <a:pt x="66294" y="16763"/>
                </a:lnTo>
                <a:lnTo>
                  <a:pt x="66294" y="17525"/>
                </a:lnTo>
                <a:lnTo>
                  <a:pt x="67056" y="18287"/>
                </a:lnTo>
                <a:close/>
              </a:path>
              <a:path w="146685" h="334010">
                <a:moveTo>
                  <a:pt x="67056" y="157734"/>
                </a:moveTo>
                <a:lnTo>
                  <a:pt x="67056" y="18287"/>
                </a:lnTo>
                <a:lnTo>
                  <a:pt x="66294" y="17779"/>
                </a:lnTo>
                <a:lnTo>
                  <a:pt x="66294" y="156210"/>
                </a:lnTo>
                <a:lnTo>
                  <a:pt x="67056" y="157734"/>
                </a:lnTo>
                <a:close/>
              </a:path>
              <a:path w="146685" h="334010">
                <a:moveTo>
                  <a:pt x="67056" y="315468"/>
                </a:moveTo>
                <a:lnTo>
                  <a:pt x="67056" y="176022"/>
                </a:lnTo>
                <a:lnTo>
                  <a:pt x="66294" y="176784"/>
                </a:lnTo>
                <a:lnTo>
                  <a:pt x="66294" y="315976"/>
                </a:lnTo>
                <a:lnTo>
                  <a:pt x="67056" y="315468"/>
                </a:lnTo>
                <a:close/>
              </a:path>
              <a:path w="146685" h="334010">
                <a:moveTo>
                  <a:pt x="67056" y="315468"/>
                </a:moveTo>
                <a:lnTo>
                  <a:pt x="66294" y="316230"/>
                </a:lnTo>
                <a:lnTo>
                  <a:pt x="66294" y="316992"/>
                </a:lnTo>
                <a:lnTo>
                  <a:pt x="67056" y="315468"/>
                </a:lnTo>
                <a:close/>
              </a:path>
              <a:path w="146685" h="334010">
                <a:moveTo>
                  <a:pt x="128016" y="171450"/>
                </a:moveTo>
                <a:lnTo>
                  <a:pt x="127254" y="171450"/>
                </a:lnTo>
                <a:lnTo>
                  <a:pt x="115093" y="170505"/>
                </a:lnTo>
                <a:lnTo>
                  <a:pt x="100569" y="169125"/>
                </a:lnTo>
                <a:lnTo>
                  <a:pt x="86243" y="167003"/>
                </a:lnTo>
                <a:lnTo>
                  <a:pt x="85118" y="166694"/>
                </a:lnTo>
                <a:lnTo>
                  <a:pt x="74676" y="169164"/>
                </a:lnTo>
                <a:lnTo>
                  <a:pt x="72390" y="170688"/>
                </a:lnTo>
                <a:lnTo>
                  <a:pt x="71628" y="170688"/>
                </a:lnTo>
                <a:lnTo>
                  <a:pt x="70104" y="172212"/>
                </a:lnTo>
                <a:lnTo>
                  <a:pt x="69342" y="172212"/>
                </a:lnTo>
                <a:lnTo>
                  <a:pt x="69342" y="172974"/>
                </a:lnTo>
                <a:lnTo>
                  <a:pt x="68580" y="172974"/>
                </a:lnTo>
                <a:lnTo>
                  <a:pt x="67818" y="174498"/>
                </a:lnTo>
                <a:lnTo>
                  <a:pt x="67056" y="174498"/>
                </a:lnTo>
                <a:lnTo>
                  <a:pt x="67056" y="315468"/>
                </a:lnTo>
                <a:lnTo>
                  <a:pt x="66294" y="316992"/>
                </a:lnTo>
                <a:lnTo>
                  <a:pt x="66294" y="326333"/>
                </a:lnTo>
                <a:lnTo>
                  <a:pt x="67056" y="326136"/>
                </a:lnTo>
                <a:lnTo>
                  <a:pt x="69342" y="324612"/>
                </a:lnTo>
                <a:lnTo>
                  <a:pt x="70104" y="324612"/>
                </a:lnTo>
                <a:lnTo>
                  <a:pt x="72390" y="323850"/>
                </a:lnTo>
                <a:lnTo>
                  <a:pt x="72390" y="323088"/>
                </a:lnTo>
                <a:lnTo>
                  <a:pt x="73152" y="323088"/>
                </a:lnTo>
                <a:lnTo>
                  <a:pt x="73914" y="321564"/>
                </a:lnTo>
                <a:lnTo>
                  <a:pt x="74676" y="320802"/>
                </a:lnTo>
                <a:lnTo>
                  <a:pt x="74676" y="179832"/>
                </a:lnTo>
                <a:lnTo>
                  <a:pt x="75184" y="179578"/>
                </a:lnTo>
                <a:lnTo>
                  <a:pt x="75438" y="179070"/>
                </a:lnTo>
                <a:lnTo>
                  <a:pt x="75438" y="179451"/>
                </a:lnTo>
                <a:lnTo>
                  <a:pt x="77724" y="178308"/>
                </a:lnTo>
                <a:lnTo>
                  <a:pt x="90145" y="175593"/>
                </a:lnTo>
                <a:lnTo>
                  <a:pt x="102712" y="173688"/>
                </a:lnTo>
                <a:lnTo>
                  <a:pt x="115531" y="172366"/>
                </a:lnTo>
                <a:lnTo>
                  <a:pt x="128016" y="171450"/>
                </a:lnTo>
                <a:close/>
              </a:path>
              <a:path w="146685" h="334010">
                <a:moveTo>
                  <a:pt x="75438" y="153543"/>
                </a:moveTo>
                <a:lnTo>
                  <a:pt x="75438" y="15239"/>
                </a:lnTo>
                <a:lnTo>
                  <a:pt x="74676" y="13715"/>
                </a:lnTo>
                <a:lnTo>
                  <a:pt x="74676" y="153162"/>
                </a:lnTo>
                <a:lnTo>
                  <a:pt x="75438" y="153543"/>
                </a:lnTo>
                <a:close/>
              </a:path>
              <a:path w="146685" h="334010">
                <a:moveTo>
                  <a:pt x="75438" y="153670"/>
                </a:moveTo>
                <a:lnTo>
                  <a:pt x="74676" y="153162"/>
                </a:lnTo>
                <a:lnTo>
                  <a:pt x="75438" y="153670"/>
                </a:lnTo>
                <a:close/>
              </a:path>
              <a:path w="146685" h="334010">
                <a:moveTo>
                  <a:pt x="76962" y="164457"/>
                </a:moveTo>
                <a:lnTo>
                  <a:pt x="76962" y="154686"/>
                </a:lnTo>
                <a:lnTo>
                  <a:pt x="74676" y="153162"/>
                </a:lnTo>
                <a:lnTo>
                  <a:pt x="75438" y="154686"/>
                </a:lnTo>
                <a:lnTo>
                  <a:pt x="75438" y="164039"/>
                </a:lnTo>
                <a:lnTo>
                  <a:pt x="76962" y="164457"/>
                </a:lnTo>
                <a:close/>
              </a:path>
              <a:path w="146685" h="334010">
                <a:moveTo>
                  <a:pt x="75184" y="179578"/>
                </a:moveTo>
                <a:lnTo>
                  <a:pt x="74676" y="179832"/>
                </a:lnTo>
                <a:lnTo>
                  <a:pt x="75133" y="179679"/>
                </a:lnTo>
                <a:close/>
              </a:path>
              <a:path w="146685" h="334010">
                <a:moveTo>
                  <a:pt x="75133" y="179679"/>
                </a:moveTo>
                <a:lnTo>
                  <a:pt x="74676" y="179832"/>
                </a:lnTo>
                <a:lnTo>
                  <a:pt x="74676" y="180594"/>
                </a:lnTo>
                <a:lnTo>
                  <a:pt x="75133" y="179679"/>
                </a:lnTo>
                <a:close/>
              </a:path>
              <a:path w="146685" h="334010">
                <a:moveTo>
                  <a:pt x="75819" y="179451"/>
                </a:moveTo>
                <a:lnTo>
                  <a:pt x="75133" y="179679"/>
                </a:lnTo>
                <a:lnTo>
                  <a:pt x="74676" y="180594"/>
                </a:lnTo>
                <a:lnTo>
                  <a:pt x="75819" y="179451"/>
                </a:lnTo>
                <a:close/>
              </a:path>
              <a:path w="146685" h="334010">
                <a:moveTo>
                  <a:pt x="75438" y="320040"/>
                </a:moveTo>
                <a:lnTo>
                  <a:pt x="75438" y="179832"/>
                </a:lnTo>
                <a:lnTo>
                  <a:pt x="74676" y="180594"/>
                </a:lnTo>
                <a:lnTo>
                  <a:pt x="74676" y="320802"/>
                </a:lnTo>
                <a:lnTo>
                  <a:pt x="75438" y="320040"/>
                </a:lnTo>
                <a:close/>
              </a:path>
              <a:path w="146685" h="334010">
                <a:moveTo>
                  <a:pt x="76200" y="179070"/>
                </a:moveTo>
                <a:lnTo>
                  <a:pt x="75184" y="179578"/>
                </a:lnTo>
                <a:lnTo>
                  <a:pt x="75819" y="179451"/>
                </a:lnTo>
                <a:lnTo>
                  <a:pt x="76200" y="179070"/>
                </a:lnTo>
                <a:close/>
              </a:path>
              <a:path w="146685" h="334010">
                <a:moveTo>
                  <a:pt x="75438" y="179451"/>
                </a:moveTo>
                <a:lnTo>
                  <a:pt x="75438" y="179070"/>
                </a:lnTo>
                <a:lnTo>
                  <a:pt x="75184" y="179578"/>
                </a:lnTo>
                <a:lnTo>
                  <a:pt x="75438" y="179451"/>
                </a:lnTo>
                <a:close/>
              </a:path>
              <a:path w="146685" h="334010">
                <a:moveTo>
                  <a:pt x="76962" y="179070"/>
                </a:moveTo>
                <a:lnTo>
                  <a:pt x="76200" y="179070"/>
                </a:lnTo>
                <a:lnTo>
                  <a:pt x="75819" y="179451"/>
                </a:lnTo>
                <a:lnTo>
                  <a:pt x="76962" y="179070"/>
                </a:lnTo>
                <a:close/>
              </a:path>
              <a:path w="146685" h="334010">
                <a:moveTo>
                  <a:pt x="141732" y="162306"/>
                </a:moveTo>
                <a:lnTo>
                  <a:pt x="128016" y="161544"/>
                </a:lnTo>
                <a:lnTo>
                  <a:pt x="115531" y="161098"/>
                </a:lnTo>
                <a:lnTo>
                  <a:pt x="103055" y="160039"/>
                </a:lnTo>
                <a:lnTo>
                  <a:pt x="90677" y="158207"/>
                </a:lnTo>
                <a:lnTo>
                  <a:pt x="78486" y="155448"/>
                </a:lnTo>
                <a:lnTo>
                  <a:pt x="76200" y="153924"/>
                </a:lnTo>
                <a:lnTo>
                  <a:pt x="76962" y="154686"/>
                </a:lnTo>
                <a:lnTo>
                  <a:pt x="76962" y="164457"/>
                </a:lnTo>
                <a:lnTo>
                  <a:pt x="85118" y="166694"/>
                </a:lnTo>
                <a:lnTo>
                  <a:pt x="88125" y="165983"/>
                </a:lnTo>
                <a:lnTo>
                  <a:pt x="100645" y="163949"/>
                </a:lnTo>
                <a:lnTo>
                  <a:pt x="113325" y="162807"/>
                </a:lnTo>
                <a:lnTo>
                  <a:pt x="127254" y="162306"/>
                </a:lnTo>
                <a:lnTo>
                  <a:pt x="141732" y="162306"/>
                </a:lnTo>
                <a:close/>
              </a:path>
              <a:path w="146685" h="334010">
                <a:moveTo>
                  <a:pt x="146304" y="169164"/>
                </a:moveTo>
                <a:lnTo>
                  <a:pt x="146304" y="163830"/>
                </a:lnTo>
                <a:lnTo>
                  <a:pt x="144780" y="162306"/>
                </a:lnTo>
                <a:lnTo>
                  <a:pt x="127254" y="162306"/>
                </a:lnTo>
                <a:lnTo>
                  <a:pt x="113325" y="162807"/>
                </a:lnTo>
                <a:lnTo>
                  <a:pt x="100569" y="163961"/>
                </a:lnTo>
                <a:lnTo>
                  <a:pt x="88125" y="165983"/>
                </a:lnTo>
                <a:lnTo>
                  <a:pt x="85118" y="166694"/>
                </a:lnTo>
                <a:lnTo>
                  <a:pt x="86243" y="167003"/>
                </a:lnTo>
                <a:lnTo>
                  <a:pt x="100645" y="169133"/>
                </a:lnTo>
                <a:lnTo>
                  <a:pt x="115531" y="170539"/>
                </a:lnTo>
                <a:lnTo>
                  <a:pt x="127254" y="171450"/>
                </a:lnTo>
                <a:lnTo>
                  <a:pt x="144780" y="171450"/>
                </a:lnTo>
                <a:lnTo>
                  <a:pt x="146304" y="169164"/>
                </a:lnTo>
                <a:close/>
              </a:path>
            </a:pathLst>
          </a:custGeom>
          <a:solidFill>
            <a:srgbClr val="497D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349379" y="1727707"/>
            <a:ext cx="1778000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Calibri"/>
                <a:cs typeface="Calibri"/>
              </a:rPr>
              <a:t>estado</a:t>
            </a:r>
            <a:r>
              <a:rPr sz="1000" spc="-3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inicial</a:t>
            </a:r>
            <a:r>
              <a:rPr sz="1000" spc="-40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pata</a:t>
            </a:r>
            <a:r>
              <a:rPr sz="1000" spc="-30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trayectoria</a:t>
            </a:r>
            <a:r>
              <a:rPr sz="1000" spc="-3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real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211971" y="2084070"/>
            <a:ext cx="720090" cy="76200"/>
          </a:xfrm>
          <a:custGeom>
            <a:avLst/>
            <a:gdLst/>
            <a:ahLst/>
            <a:cxnLst/>
            <a:rect l="l" t="t" r="r" b="b"/>
            <a:pathLst>
              <a:path w="720089" h="76200">
                <a:moveTo>
                  <a:pt x="76200" y="33527"/>
                </a:moveTo>
                <a:lnTo>
                  <a:pt x="76200" y="0"/>
                </a:lnTo>
                <a:lnTo>
                  <a:pt x="0" y="38099"/>
                </a:lnTo>
                <a:lnTo>
                  <a:pt x="63246" y="69722"/>
                </a:lnTo>
                <a:lnTo>
                  <a:pt x="63246" y="33527"/>
                </a:lnTo>
                <a:lnTo>
                  <a:pt x="76200" y="33527"/>
                </a:lnTo>
                <a:close/>
              </a:path>
              <a:path w="720089" h="76200">
                <a:moveTo>
                  <a:pt x="720090" y="42671"/>
                </a:moveTo>
                <a:lnTo>
                  <a:pt x="720090" y="33527"/>
                </a:lnTo>
                <a:lnTo>
                  <a:pt x="63246" y="33527"/>
                </a:lnTo>
                <a:lnTo>
                  <a:pt x="63246" y="42671"/>
                </a:lnTo>
                <a:lnTo>
                  <a:pt x="720090" y="42671"/>
                </a:lnTo>
                <a:close/>
              </a:path>
              <a:path w="720089" h="76200">
                <a:moveTo>
                  <a:pt x="76200" y="76199"/>
                </a:moveTo>
                <a:lnTo>
                  <a:pt x="76200" y="42671"/>
                </a:lnTo>
                <a:lnTo>
                  <a:pt x="63246" y="42671"/>
                </a:lnTo>
                <a:lnTo>
                  <a:pt x="63246" y="69722"/>
                </a:lnTo>
                <a:lnTo>
                  <a:pt x="76200" y="761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2989459" y="2010410"/>
            <a:ext cx="1051560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Calibri"/>
                <a:cs typeface="Calibri"/>
              </a:rPr>
              <a:t>coeficiente</a:t>
            </a:r>
            <a:r>
              <a:rPr sz="1000" spc="-2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balístico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516771" y="2215133"/>
            <a:ext cx="147320" cy="334645"/>
          </a:xfrm>
          <a:custGeom>
            <a:avLst/>
            <a:gdLst/>
            <a:ahLst/>
            <a:cxnLst/>
            <a:rect l="l" t="t" r="r" b="b"/>
            <a:pathLst>
              <a:path w="147319" h="334644">
                <a:moveTo>
                  <a:pt x="76200" y="164959"/>
                </a:moveTo>
                <a:lnTo>
                  <a:pt x="76200" y="155448"/>
                </a:lnTo>
                <a:lnTo>
                  <a:pt x="75819" y="154304"/>
                </a:lnTo>
                <a:lnTo>
                  <a:pt x="75438" y="153924"/>
                </a:lnTo>
                <a:lnTo>
                  <a:pt x="75438" y="13715"/>
                </a:lnTo>
                <a:lnTo>
                  <a:pt x="74676" y="12953"/>
                </a:lnTo>
                <a:lnTo>
                  <a:pt x="74676" y="12191"/>
                </a:lnTo>
                <a:lnTo>
                  <a:pt x="73152" y="11429"/>
                </a:lnTo>
                <a:lnTo>
                  <a:pt x="73152" y="10667"/>
                </a:lnTo>
                <a:lnTo>
                  <a:pt x="72390" y="10667"/>
                </a:lnTo>
                <a:lnTo>
                  <a:pt x="70866" y="9143"/>
                </a:lnTo>
                <a:lnTo>
                  <a:pt x="70104" y="9143"/>
                </a:lnTo>
                <a:lnTo>
                  <a:pt x="67056" y="7619"/>
                </a:lnTo>
                <a:lnTo>
                  <a:pt x="64008" y="6857"/>
                </a:lnTo>
                <a:lnTo>
                  <a:pt x="60198" y="5333"/>
                </a:lnTo>
                <a:lnTo>
                  <a:pt x="46482" y="3047"/>
                </a:lnTo>
                <a:lnTo>
                  <a:pt x="34290" y="1523"/>
                </a:lnTo>
                <a:lnTo>
                  <a:pt x="27683" y="1467"/>
                </a:lnTo>
                <a:lnTo>
                  <a:pt x="22098" y="846"/>
                </a:lnTo>
                <a:lnTo>
                  <a:pt x="14478" y="761"/>
                </a:lnTo>
                <a:lnTo>
                  <a:pt x="762" y="0"/>
                </a:lnTo>
                <a:lnTo>
                  <a:pt x="0" y="9906"/>
                </a:lnTo>
                <a:lnTo>
                  <a:pt x="15240" y="9961"/>
                </a:lnTo>
                <a:lnTo>
                  <a:pt x="28194" y="10899"/>
                </a:lnTo>
                <a:lnTo>
                  <a:pt x="39562" y="11634"/>
                </a:lnTo>
                <a:lnTo>
                  <a:pt x="51054" y="13225"/>
                </a:lnTo>
                <a:lnTo>
                  <a:pt x="64008" y="16763"/>
                </a:lnTo>
                <a:lnTo>
                  <a:pt x="66294" y="17525"/>
                </a:lnTo>
                <a:lnTo>
                  <a:pt x="66294" y="16763"/>
                </a:lnTo>
                <a:lnTo>
                  <a:pt x="67056" y="18287"/>
                </a:lnTo>
                <a:lnTo>
                  <a:pt x="67056" y="158496"/>
                </a:lnTo>
                <a:lnTo>
                  <a:pt x="69342" y="160782"/>
                </a:lnTo>
                <a:lnTo>
                  <a:pt x="69342" y="161544"/>
                </a:lnTo>
                <a:lnTo>
                  <a:pt x="70104" y="161544"/>
                </a:lnTo>
                <a:lnTo>
                  <a:pt x="71628" y="163068"/>
                </a:lnTo>
                <a:lnTo>
                  <a:pt x="72390" y="163068"/>
                </a:lnTo>
                <a:lnTo>
                  <a:pt x="74676" y="164592"/>
                </a:lnTo>
                <a:lnTo>
                  <a:pt x="76200" y="164959"/>
                </a:lnTo>
                <a:close/>
              </a:path>
              <a:path w="147319" h="334644">
                <a:moveTo>
                  <a:pt x="66675" y="316611"/>
                </a:moveTo>
                <a:lnTo>
                  <a:pt x="26987" y="323676"/>
                </a:lnTo>
                <a:lnTo>
                  <a:pt x="15240" y="324554"/>
                </a:lnTo>
                <a:lnTo>
                  <a:pt x="0" y="324612"/>
                </a:lnTo>
                <a:lnTo>
                  <a:pt x="762" y="334518"/>
                </a:lnTo>
                <a:lnTo>
                  <a:pt x="14478" y="333796"/>
                </a:lnTo>
                <a:lnTo>
                  <a:pt x="22098" y="333756"/>
                </a:lnTo>
                <a:lnTo>
                  <a:pt x="27683" y="333057"/>
                </a:lnTo>
                <a:lnTo>
                  <a:pt x="35052" y="332994"/>
                </a:lnTo>
                <a:lnTo>
                  <a:pt x="40386" y="332232"/>
                </a:lnTo>
                <a:lnTo>
                  <a:pt x="46482" y="331470"/>
                </a:lnTo>
                <a:lnTo>
                  <a:pt x="51054" y="330708"/>
                </a:lnTo>
                <a:lnTo>
                  <a:pt x="56388" y="329946"/>
                </a:lnTo>
                <a:lnTo>
                  <a:pt x="60198" y="329184"/>
                </a:lnTo>
                <a:lnTo>
                  <a:pt x="64008" y="327660"/>
                </a:lnTo>
                <a:lnTo>
                  <a:pt x="66294" y="327202"/>
                </a:lnTo>
                <a:lnTo>
                  <a:pt x="66294" y="317754"/>
                </a:lnTo>
                <a:lnTo>
                  <a:pt x="66675" y="316611"/>
                </a:lnTo>
                <a:close/>
              </a:path>
              <a:path w="147319" h="334644">
                <a:moveTo>
                  <a:pt x="66548" y="18034"/>
                </a:moveTo>
                <a:lnTo>
                  <a:pt x="66294" y="17525"/>
                </a:lnTo>
                <a:lnTo>
                  <a:pt x="65532" y="17525"/>
                </a:lnTo>
                <a:lnTo>
                  <a:pt x="66548" y="18034"/>
                </a:lnTo>
                <a:close/>
              </a:path>
              <a:path w="147319" h="334644">
                <a:moveTo>
                  <a:pt x="66548" y="316484"/>
                </a:moveTo>
                <a:lnTo>
                  <a:pt x="65532" y="316992"/>
                </a:lnTo>
                <a:lnTo>
                  <a:pt x="66294" y="316992"/>
                </a:lnTo>
                <a:lnTo>
                  <a:pt x="66548" y="316484"/>
                </a:lnTo>
                <a:close/>
              </a:path>
              <a:path w="147319" h="334644">
                <a:moveTo>
                  <a:pt x="67056" y="18287"/>
                </a:moveTo>
                <a:lnTo>
                  <a:pt x="66294" y="16763"/>
                </a:lnTo>
                <a:lnTo>
                  <a:pt x="66675" y="17906"/>
                </a:lnTo>
                <a:lnTo>
                  <a:pt x="67056" y="18287"/>
                </a:lnTo>
                <a:close/>
              </a:path>
              <a:path w="147319" h="334644">
                <a:moveTo>
                  <a:pt x="66675" y="17906"/>
                </a:moveTo>
                <a:lnTo>
                  <a:pt x="66294" y="16763"/>
                </a:lnTo>
                <a:lnTo>
                  <a:pt x="66294" y="17525"/>
                </a:lnTo>
                <a:lnTo>
                  <a:pt x="66675" y="17906"/>
                </a:lnTo>
                <a:close/>
              </a:path>
              <a:path w="147319" h="334644">
                <a:moveTo>
                  <a:pt x="66751" y="18135"/>
                </a:moveTo>
                <a:lnTo>
                  <a:pt x="66675" y="17906"/>
                </a:lnTo>
                <a:lnTo>
                  <a:pt x="66294" y="17525"/>
                </a:lnTo>
                <a:lnTo>
                  <a:pt x="66548" y="18034"/>
                </a:lnTo>
                <a:lnTo>
                  <a:pt x="66751" y="18135"/>
                </a:lnTo>
                <a:close/>
              </a:path>
              <a:path w="147319" h="334644">
                <a:moveTo>
                  <a:pt x="67056" y="156972"/>
                </a:moveTo>
                <a:lnTo>
                  <a:pt x="67056" y="19049"/>
                </a:lnTo>
                <a:lnTo>
                  <a:pt x="66548" y="18034"/>
                </a:lnTo>
                <a:lnTo>
                  <a:pt x="66294" y="17907"/>
                </a:lnTo>
                <a:lnTo>
                  <a:pt x="66294" y="156210"/>
                </a:lnTo>
                <a:lnTo>
                  <a:pt x="67056" y="156972"/>
                </a:lnTo>
                <a:close/>
              </a:path>
              <a:path w="147319" h="334644">
                <a:moveTo>
                  <a:pt x="67056" y="315468"/>
                </a:moveTo>
                <a:lnTo>
                  <a:pt x="67056" y="178308"/>
                </a:lnTo>
                <a:lnTo>
                  <a:pt x="66294" y="178308"/>
                </a:lnTo>
                <a:lnTo>
                  <a:pt x="66294" y="316611"/>
                </a:lnTo>
                <a:lnTo>
                  <a:pt x="66548" y="316484"/>
                </a:lnTo>
                <a:lnTo>
                  <a:pt x="67056" y="315468"/>
                </a:lnTo>
                <a:close/>
              </a:path>
              <a:path w="147319" h="334644">
                <a:moveTo>
                  <a:pt x="66751" y="316382"/>
                </a:moveTo>
                <a:lnTo>
                  <a:pt x="66548" y="316484"/>
                </a:lnTo>
                <a:lnTo>
                  <a:pt x="66294" y="316992"/>
                </a:lnTo>
                <a:lnTo>
                  <a:pt x="66675" y="316611"/>
                </a:lnTo>
                <a:lnTo>
                  <a:pt x="66751" y="316382"/>
                </a:lnTo>
                <a:close/>
              </a:path>
              <a:path w="147319" h="334644">
                <a:moveTo>
                  <a:pt x="67056" y="316230"/>
                </a:moveTo>
                <a:lnTo>
                  <a:pt x="66675" y="316611"/>
                </a:lnTo>
                <a:lnTo>
                  <a:pt x="66294" y="317754"/>
                </a:lnTo>
                <a:lnTo>
                  <a:pt x="67056" y="316230"/>
                </a:lnTo>
                <a:close/>
              </a:path>
              <a:path w="147319" h="334644">
                <a:moveTo>
                  <a:pt x="142494" y="172212"/>
                </a:moveTo>
                <a:lnTo>
                  <a:pt x="128016" y="171450"/>
                </a:lnTo>
                <a:lnTo>
                  <a:pt x="115113" y="171264"/>
                </a:lnTo>
                <a:lnTo>
                  <a:pt x="101155" y="169926"/>
                </a:lnTo>
                <a:lnTo>
                  <a:pt x="87293" y="167635"/>
                </a:lnTo>
                <a:lnTo>
                  <a:pt x="85758" y="167265"/>
                </a:lnTo>
                <a:lnTo>
                  <a:pt x="75438" y="169926"/>
                </a:lnTo>
                <a:lnTo>
                  <a:pt x="72390" y="171450"/>
                </a:lnTo>
                <a:lnTo>
                  <a:pt x="71628" y="171450"/>
                </a:lnTo>
                <a:lnTo>
                  <a:pt x="70104" y="172974"/>
                </a:lnTo>
                <a:lnTo>
                  <a:pt x="69342" y="172974"/>
                </a:lnTo>
                <a:lnTo>
                  <a:pt x="69342" y="173736"/>
                </a:lnTo>
                <a:lnTo>
                  <a:pt x="67818" y="174498"/>
                </a:lnTo>
                <a:lnTo>
                  <a:pt x="67818" y="175260"/>
                </a:lnTo>
                <a:lnTo>
                  <a:pt x="67056" y="176022"/>
                </a:lnTo>
                <a:lnTo>
                  <a:pt x="67056" y="316230"/>
                </a:lnTo>
                <a:lnTo>
                  <a:pt x="66294" y="317754"/>
                </a:lnTo>
                <a:lnTo>
                  <a:pt x="66294" y="327202"/>
                </a:lnTo>
                <a:lnTo>
                  <a:pt x="67818" y="326898"/>
                </a:lnTo>
                <a:lnTo>
                  <a:pt x="70104" y="325374"/>
                </a:lnTo>
                <a:lnTo>
                  <a:pt x="70866" y="325374"/>
                </a:lnTo>
                <a:lnTo>
                  <a:pt x="72390" y="323850"/>
                </a:lnTo>
                <a:lnTo>
                  <a:pt x="73152" y="323850"/>
                </a:lnTo>
                <a:lnTo>
                  <a:pt x="73152" y="323088"/>
                </a:lnTo>
                <a:lnTo>
                  <a:pt x="74676" y="322326"/>
                </a:lnTo>
                <a:lnTo>
                  <a:pt x="74676" y="321564"/>
                </a:lnTo>
                <a:lnTo>
                  <a:pt x="75438" y="320802"/>
                </a:lnTo>
                <a:lnTo>
                  <a:pt x="75438" y="180594"/>
                </a:lnTo>
                <a:lnTo>
                  <a:pt x="75819" y="180213"/>
                </a:lnTo>
                <a:lnTo>
                  <a:pt x="76200" y="179070"/>
                </a:lnTo>
                <a:lnTo>
                  <a:pt x="76200" y="179832"/>
                </a:lnTo>
                <a:lnTo>
                  <a:pt x="78486" y="179070"/>
                </a:lnTo>
                <a:lnTo>
                  <a:pt x="90052" y="175755"/>
                </a:lnTo>
                <a:lnTo>
                  <a:pt x="102779" y="173888"/>
                </a:lnTo>
                <a:lnTo>
                  <a:pt x="115113" y="172945"/>
                </a:lnTo>
                <a:lnTo>
                  <a:pt x="128016" y="172212"/>
                </a:lnTo>
                <a:lnTo>
                  <a:pt x="142494" y="172212"/>
                </a:lnTo>
                <a:close/>
              </a:path>
              <a:path w="147319" h="334644">
                <a:moveTo>
                  <a:pt x="67056" y="19049"/>
                </a:moveTo>
                <a:lnTo>
                  <a:pt x="66751" y="18135"/>
                </a:lnTo>
                <a:lnTo>
                  <a:pt x="66548" y="18034"/>
                </a:lnTo>
                <a:lnTo>
                  <a:pt x="67056" y="19049"/>
                </a:lnTo>
                <a:close/>
              </a:path>
              <a:path w="147319" h="334644">
                <a:moveTo>
                  <a:pt x="67056" y="315468"/>
                </a:moveTo>
                <a:lnTo>
                  <a:pt x="66548" y="316484"/>
                </a:lnTo>
                <a:lnTo>
                  <a:pt x="66751" y="316382"/>
                </a:lnTo>
                <a:lnTo>
                  <a:pt x="67056" y="315468"/>
                </a:lnTo>
                <a:close/>
              </a:path>
              <a:path w="147319" h="334644">
                <a:moveTo>
                  <a:pt x="67056" y="18287"/>
                </a:moveTo>
                <a:lnTo>
                  <a:pt x="66675" y="17906"/>
                </a:lnTo>
                <a:lnTo>
                  <a:pt x="66751" y="18135"/>
                </a:lnTo>
                <a:lnTo>
                  <a:pt x="67056" y="18287"/>
                </a:lnTo>
                <a:close/>
              </a:path>
              <a:path w="147319" h="334644">
                <a:moveTo>
                  <a:pt x="67056" y="316230"/>
                </a:moveTo>
                <a:lnTo>
                  <a:pt x="66751" y="316382"/>
                </a:lnTo>
                <a:lnTo>
                  <a:pt x="66675" y="316611"/>
                </a:lnTo>
                <a:lnTo>
                  <a:pt x="67056" y="316230"/>
                </a:lnTo>
                <a:close/>
              </a:path>
              <a:path w="147319" h="334644">
                <a:moveTo>
                  <a:pt x="67056" y="19049"/>
                </a:moveTo>
                <a:lnTo>
                  <a:pt x="67056" y="18287"/>
                </a:lnTo>
                <a:lnTo>
                  <a:pt x="66751" y="18135"/>
                </a:lnTo>
                <a:lnTo>
                  <a:pt x="67056" y="19049"/>
                </a:lnTo>
                <a:close/>
              </a:path>
              <a:path w="147319" h="334644">
                <a:moveTo>
                  <a:pt x="67056" y="316230"/>
                </a:moveTo>
                <a:lnTo>
                  <a:pt x="67056" y="315468"/>
                </a:lnTo>
                <a:lnTo>
                  <a:pt x="66751" y="316382"/>
                </a:lnTo>
                <a:lnTo>
                  <a:pt x="67056" y="316230"/>
                </a:lnTo>
                <a:close/>
              </a:path>
              <a:path w="147319" h="334644">
                <a:moveTo>
                  <a:pt x="76200" y="154304"/>
                </a:moveTo>
                <a:lnTo>
                  <a:pt x="76200" y="15239"/>
                </a:lnTo>
                <a:lnTo>
                  <a:pt x="75438" y="14477"/>
                </a:lnTo>
                <a:lnTo>
                  <a:pt x="75438" y="153162"/>
                </a:lnTo>
                <a:lnTo>
                  <a:pt x="75946" y="154177"/>
                </a:lnTo>
                <a:lnTo>
                  <a:pt x="76200" y="154304"/>
                </a:lnTo>
                <a:close/>
              </a:path>
              <a:path w="147319" h="334644">
                <a:moveTo>
                  <a:pt x="75946" y="154177"/>
                </a:moveTo>
                <a:lnTo>
                  <a:pt x="75438" y="153162"/>
                </a:lnTo>
                <a:lnTo>
                  <a:pt x="75742" y="154076"/>
                </a:lnTo>
                <a:lnTo>
                  <a:pt x="75946" y="154177"/>
                </a:lnTo>
                <a:close/>
              </a:path>
              <a:path w="147319" h="334644">
                <a:moveTo>
                  <a:pt x="75742" y="154076"/>
                </a:moveTo>
                <a:lnTo>
                  <a:pt x="75438" y="153162"/>
                </a:lnTo>
                <a:lnTo>
                  <a:pt x="75438" y="153924"/>
                </a:lnTo>
                <a:lnTo>
                  <a:pt x="75742" y="154076"/>
                </a:lnTo>
                <a:close/>
              </a:path>
              <a:path w="147319" h="334644">
                <a:moveTo>
                  <a:pt x="75819" y="154304"/>
                </a:moveTo>
                <a:lnTo>
                  <a:pt x="75742" y="154076"/>
                </a:lnTo>
                <a:lnTo>
                  <a:pt x="75438" y="153924"/>
                </a:lnTo>
                <a:lnTo>
                  <a:pt x="75819" y="154304"/>
                </a:lnTo>
                <a:close/>
              </a:path>
              <a:path w="147319" h="334644">
                <a:moveTo>
                  <a:pt x="75819" y="180213"/>
                </a:moveTo>
                <a:lnTo>
                  <a:pt x="75438" y="180594"/>
                </a:lnTo>
                <a:lnTo>
                  <a:pt x="75742" y="180441"/>
                </a:lnTo>
                <a:lnTo>
                  <a:pt x="75819" y="180213"/>
                </a:lnTo>
                <a:close/>
              </a:path>
              <a:path w="147319" h="334644">
                <a:moveTo>
                  <a:pt x="75742" y="180441"/>
                </a:moveTo>
                <a:lnTo>
                  <a:pt x="75438" y="180594"/>
                </a:lnTo>
                <a:lnTo>
                  <a:pt x="75438" y="181356"/>
                </a:lnTo>
                <a:lnTo>
                  <a:pt x="75742" y="180441"/>
                </a:lnTo>
                <a:close/>
              </a:path>
              <a:path w="147319" h="334644">
                <a:moveTo>
                  <a:pt x="75946" y="180340"/>
                </a:moveTo>
                <a:lnTo>
                  <a:pt x="75742" y="180441"/>
                </a:lnTo>
                <a:lnTo>
                  <a:pt x="75438" y="181356"/>
                </a:lnTo>
                <a:lnTo>
                  <a:pt x="75946" y="180340"/>
                </a:lnTo>
                <a:close/>
              </a:path>
              <a:path w="147319" h="334644">
                <a:moveTo>
                  <a:pt x="76200" y="319278"/>
                </a:moveTo>
                <a:lnTo>
                  <a:pt x="76200" y="180213"/>
                </a:lnTo>
                <a:lnTo>
                  <a:pt x="75946" y="180340"/>
                </a:lnTo>
                <a:lnTo>
                  <a:pt x="75438" y="181356"/>
                </a:lnTo>
                <a:lnTo>
                  <a:pt x="75438" y="320040"/>
                </a:lnTo>
                <a:lnTo>
                  <a:pt x="76200" y="319278"/>
                </a:lnTo>
                <a:close/>
              </a:path>
              <a:path w="147319" h="334644">
                <a:moveTo>
                  <a:pt x="76200" y="154686"/>
                </a:moveTo>
                <a:lnTo>
                  <a:pt x="75946" y="154177"/>
                </a:lnTo>
                <a:lnTo>
                  <a:pt x="75742" y="154076"/>
                </a:lnTo>
                <a:lnTo>
                  <a:pt x="75819" y="154304"/>
                </a:lnTo>
                <a:lnTo>
                  <a:pt x="76200" y="154686"/>
                </a:lnTo>
                <a:close/>
              </a:path>
              <a:path w="147319" h="334644">
                <a:moveTo>
                  <a:pt x="76200" y="179832"/>
                </a:moveTo>
                <a:lnTo>
                  <a:pt x="75819" y="180213"/>
                </a:lnTo>
                <a:lnTo>
                  <a:pt x="75742" y="180441"/>
                </a:lnTo>
                <a:lnTo>
                  <a:pt x="75946" y="180340"/>
                </a:lnTo>
                <a:lnTo>
                  <a:pt x="76200" y="179832"/>
                </a:lnTo>
                <a:close/>
              </a:path>
              <a:path w="147319" h="334644">
                <a:moveTo>
                  <a:pt x="142494" y="162306"/>
                </a:moveTo>
                <a:lnTo>
                  <a:pt x="128016" y="162306"/>
                </a:lnTo>
                <a:lnTo>
                  <a:pt x="116438" y="161620"/>
                </a:lnTo>
                <a:lnTo>
                  <a:pt x="103003" y="160610"/>
                </a:lnTo>
                <a:lnTo>
                  <a:pt x="89882" y="158734"/>
                </a:lnTo>
                <a:lnTo>
                  <a:pt x="79248" y="155448"/>
                </a:lnTo>
                <a:lnTo>
                  <a:pt x="76200" y="154686"/>
                </a:lnTo>
                <a:lnTo>
                  <a:pt x="75819" y="154304"/>
                </a:lnTo>
                <a:lnTo>
                  <a:pt x="76200" y="155448"/>
                </a:lnTo>
                <a:lnTo>
                  <a:pt x="76200" y="164959"/>
                </a:lnTo>
                <a:lnTo>
                  <a:pt x="85758" y="167265"/>
                </a:lnTo>
                <a:lnTo>
                  <a:pt x="87518" y="166811"/>
                </a:lnTo>
                <a:lnTo>
                  <a:pt x="101507" y="164534"/>
                </a:lnTo>
                <a:lnTo>
                  <a:pt x="115113" y="163284"/>
                </a:lnTo>
                <a:lnTo>
                  <a:pt x="116438" y="163227"/>
                </a:lnTo>
                <a:lnTo>
                  <a:pt x="128016" y="163068"/>
                </a:lnTo>
                <a:lnTo>
                  <a:pt x="142494" y="162306"/>
                </a:lnTo>
                <a:close/>
              </a:path>
              <a:path w="147319" h="334644">
                <a:moveTo>
                  <a:pt x="76200" y="179832"/>
                </a:moveTo>
                <a:lnTo>
                  <a:pt x="76200" y="179070"/>
                </a:lnTo>
                <a:lnTo>
                  <a:pt x="75819" y="180213"/>
                </a:lnTo>
                <a:lnTo>
                  <a:pt x="76200" y="179832"/>
                </a:lnTo>
                <a:close/>
              </a:path>
              <a:path w="147319" h="334644">
                <a:moveTo>
                  <a:pt x="76962" y="154686"/>
                </a:moveTo>
                <a:lnTo>
                  <a:pt x="75946" y="154177"/>
                </a:lnTo>
                <a:lnTo>
                  <a:pt x="76200" y="154686"/>
                </a:lnTo>
                <a:lnTo>
                  <a:pt x="76962" y="154686"/>
                </a:lnTo>
                <a:close/>
              </a:path>
              <a:path w="147319" h="334644">
                <a:moveTo>
                  <a:pt x="76962" y="179832"/>
                </a:moveTo>
                <a:lnTo>
                  <a:pt x="76200" y="179832"/>
                </a:lnTo>
                <a:lnTo>
                  <a:pt x="75946" y="180340"/>
                </a:lnTo>
                <a:lnTo>
                  <a:pt x="76962" y="179832"/>
                </a:lnTo>
                <a:close/>
              </a:path>
              <a:path w="147319" h="334644">
                <a:moveTo>
                  <a:pt x="147066" y="169926"/>
                </a:moveTo>
                <a:lnTo>
                  <a:pt x="147066" y="164592"/>
                </a:lnTo>
                <a:lnTo>
                  <a:pt x="144780" y="162306"/>
                </a:lnTo>
                <a:lnTo>
                  <a:pt x="142494" y="162306"/>
                </a:lnTo>
                <a:lnTo>
                  <a:pt x="128016" y="163068"/>
                </a:lnTo>
                <a:lnTo>
                  <a:pt x="116438" y="163227"/>
                </a:lnTo>
                <a:lnTo>
                  <a:pt x="115113" y="163284"/>
                </a:lnTo>
                <a:lnTo>
                  <a:pt x="101507" y="164534"/>
                </a:lnTo>
                <a:lnTo>
                  <a:pt x="87518" y="166811"/>
                </a:lnTo>
                <a:lnTo>
                  <a:pt x="85758" y="167265"/>
                </a:lnTo>
                <a:lnTo>
                  <a:pt x="87293" y="167635"/>
                </a:lnTo>
                <a:lnTo>
                  <a:pt x="101155" y="169926"/>
                </a:lnTo>
                <a:lnTo>
                  <a:pt x="115113" y="171264"/>
                </a:lnTo>
                <a:lnTo>
                  <a:pt x="128016" y="171450"/>
                </a:lnTo>
                <a:lnTo>
                  <a:pt x="142494" y="172212"/>
                </a:lnTo>
                <a:lnTo>
                  <a:pt x="144780" y="172212"/>
                </a:lnTo>
                <a:lnTo>
                  <a:pt x="147066" y="169926"/>
                </a:lnTo>
                <a:close/>
              </a:path>
            </a:pathLst>
          </a:custGeom>
          <a:solidFill>
            <a:srgbClr val="497D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2764669" y="2289301"/>
            <a:ext cx="2001520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Calibri"/>
                <a:cs typeface="Calibri"/>
              </a:rPr>
              <a:t>estado</a:t>
            </a:r>
            <a:r>
              <a:rPr sz="1000" spc="-3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inicial</a:t>
            </a:r>
            <a:r>
              <a:rPr sz="1000" spc="-40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pata</a:t>
            </a:r>
            <a:r>
              <a:rPr sz="1000" spc="-30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trayectoria</a:t>
            </a:r>
            <a:r>
              <a:rPr sz="1000" spc="-2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nominal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818779" y="2804160"/>
            <a:ext cx="576580" cy="76200"/>
          </a:xfrm>
          <a:custGeom>
            <a:avLst/>
            <a:gdLst/>
            <a:ahLst/>
            <a:cxnLst/>
            <a:rect l="l" t="t" r="r" b="b"/>
            <a:pathLst>
              <a:path w="576580" h="76200">
                <a:moveTo>
                  <a:pt x="76200" y="33527"/>
                </a:moveTo>
                <a:lnTo>
                  <a:pt x="76200" y="0"/>
                </a:lnTo>
                <a:lnTo>
                  <a:pt x="0" y="38100"/>
                </a:lnTo>
                <a:lnTo>
                  <a:pt x="63245" y="69723"/>
                </a:lnTo>
                <a:lnTo>
                  <a:pt x="63245" y="33527"/>
                </a:lnTo>
                <a:lnTo>
                  <a:pt x="76200" y="33527"/>
                </a:lnTo>
                <a:close/>
              </a:path>
              <a:path w="576580" h="76200">
                <a:moveTo>
                  <a:pt x="576071" y="42671"/>
                </a:moveTo>
                <a:lnTo>
                  <a:pt x="576071" y="33527"/>
                </a:lnTo>
                <a:lnTo>
                  <a:pt x="63245" y="33527"/>
                </a:lnTo>
                <a:lnTo>
                  <a:pt x="63245" y="42671"/>
                </a:lnTo>
                <a:lnTo>
                  <a:pt x="576071" y="42671"/>
                </a:lnTo>
                <a:close/>
              </a:path>
              <a:path w="576580" h="76200">
                <a:moveTo>
                  <a:pt x="76200" y="76200"/>
                </a:moveTo>
                <a:lnTo>
                  <a:pt x="76200" y="42671"/>
                </a:lnTo>
                <a:lnTo>
                  <a:pt x="63245" y="42671"/>
                </a:lnTo>
                <a:lnTo>
                  <a:pt x="63245" y="69723"/>
                </a:lnTo>
                <a:lnTo>
                  <a:pt x="76200" y="762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2465965" y="2497862"/>
            <a:ext cx="1873885" cy="431800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467995">
              <a:lnSpc>
                <a:spcPct val="100000"/>
              </a:lnSpc>
              <a:spcBef>
                <a:spcPts val="400"/>
              </a:spcBef>
            </a:pPr>
            <a:r>
              <a:rPr sz="1200" dirty="0">
                <a:latin typeface="Calibri"/>
                <a:cs typeface="Calibri"/>
              </a:rPr>
              <a:t>(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500,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600,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800,</a:t>
            </a:r>
            <a:r>
              <a:rPr sz="1200" spc="1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1100</a:t>
            </a:r>
            <a:r>
              <a:rPr sz="1200" spc="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)</a:t>
            </a:r>
            <a:endParaRPr sz="1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54"/>
              </a:spcBef>
            </a:pPr>
            <a:r>
              <a:rPr sz="1000" spc="-5" dirty="0">
                <a:latin typeface="Calibri"/>
                <a:cs typeface="Calibri"/>
              </a:rPr>
              <a:t>tiempo</a:t>
            </a:r>
            <a:r>
              <a:rPr sz="1000" spc="-35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de</a:t>
            </a:r>
            <a:r>
              <a:rPr sz="1000" spc="-2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muestreo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808873" y="2980944"/>
            <a:ext cx="504825" cy="76200"/>
          </a:xfrm>
          <a:custGeom>
            <a:avLst/>
            <a:gdLst/>
            <a:ahLst/>
            <a:cxnLst/>
            <a:rect l="l" t="t" r="r" b="b"/>
            <a:pathLst>
              <a:path w="504825" h="76200">
                <a:moveTo>
                  <a:pt x="76200" y="33527"/>
                </a:moveTo>
                <a:lnTo>
                  <a:pt x="76200" y="0"/>
                </a:lnTo>
                <a:lnTo>
                  <a:pt x="0" y="38099"/>
                </a:lnTo>
                <a:lnTo>
                  <a:pt x="64007" y="70103"/>
                </a:lnTo>
                <a:lnTo>
                  <a:pt x="64007" y="33527"/>
                </a:lnTo>
                <a:lnTo>
                  <a:pt x="76200" y="33527"/>
                </a:lnTo>
                <a:close/>
              </a:path>
              <a:path w="504825" h="76200">
                <a:moveTo>
                  <a:pt x="504444" y="43433"/>
                </a:moveTo>
                <a:lnTo>
                  <a:pt x="504444" y="33527"/>
                </a:lnTo>
                <a:lnTo>
                  <a:pt x="64007" y="33527"/>
                </a:lnTo>
                <a:lnTo>
                  <a:pt x="64007" y="43433"/>
                </a:lnTo>
                <a:lnTo>
                  <a:pt x="504444" y="43433"/>
                </a:lnTo>
                <a:close/>
              </a:path>
              <a:path w="504825" h="76200">
                <a:moveTo>
                  <a:pt x="76200" y="76199"/>
                </a:moveTo>
                <a:lnTo>
                  <a:pt x="76200" y="43433"/>
                </a:lnTo>
                <a:lnTo>
                  <a:pt x="64007" y="43433"/>
                </a:lnTo>
                <a:lnTo>
                  <a:pt x="64007" y="70103"/>
                </a:lnTo>
                <a:lnTo>
                  <a:pt x="76200" y="761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747151" y="3163061"/>
            <a:ext cx="504825" cy="76200"/>
          </a:xfrm>
          <a:custGeom>
            <a:avLst/>
            <a:gdLst/>
            <a:ahLst/>
            <a:cxnLst/>
            <a:rect l="l" t="t" r="r" b="b"/>
            <a:pathLst>
              <a:path w="504825" h="76200">
                <a:moveTo>
                  <a:pt x="76200" y="32765"/>
                </a:moveTo>
                <a:lnTo>
                  <a:pt x="76200" y="0"/>
                </a:lnTo>
                <a:lnTo>
                  <a:pt x="0" y="38100"/>
                </a:lnTo>
                <a:lnTo>
                  <a:pt x="64007" y="70103"/>
                </a:lnTo>
                <a:lnTo>
                  <a:pt x="64007" y="32765"/>
                </a:lnTo>
                <a:lnTo>
                  <a:pt x="76200" y="32765"/>
                </a:lnTo>
                <a:close/>
              </a:path>
              <a:path w="504825" h="76200">
                <a:moveTo>
                  <a:pt x="504444" y="42671"/>
                </a:moveTo>
                <a:lnTo>
                  <a:pt x="504444" y="32765"/>
                </a:lnTo>
                <a:lnTo>
                  <a:pt x="64007" y="32765"/>
                </a:lnTo>
                <a:lnTo>
                  <a:pt x="64007" y="42671"/>
                </a:lnTo>
                <a:lnTo>
                  <a:pt x="504444" y="42671"/>
                </a:lnTo>
                <a:close/>
              </a:path>
              <a:path w="504825" h="76200">
                <a:moveTo>
                  <a:pt x="76200" y="76200"/>
                </a:moveTo>
                <a:lnTo>
                  <a:pt x="76200" y="42671"/>
                </a:lnTo>
                <a:lnTo>
                  <a:pt x="64007" y="42671"/>
                </a:lnTo>
                <a:lnTo>
                  <a:pt x="64007" y="70103"/>
                </a:lnTo>
                <a:lnTo>
                  <a:pt x="76200" y="762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997087" y="3334511"/>
            <a:ext cx="504825" cy="76200"/>
          </a:xfrm>
          <a:custGeom>
            <a:avLst/>
            <a:gdLst/>
            <a:ahLst/>
            <a:cxnLst/>
            <a:rect l="l" t="t" r="r" b="b"/>
            <a:pathLst>
              <a:path w="504825" h="76200">
                <a:moveTo>
                  <a:pt x="76200" y="33527"/>
                </a:moveTo>
                <a:lnTo>
                  <a:pt x="76200" y="0"/>
                </a:lnTo>
                <a:lnTo>
                  <a:pt x="0" y="38100"/>
                </a:lnTo>
                <a:lnTo>
                  <a:pt x="63245" y="69723"/>
                </a:lnTo>
                <a:lnTo>
                  <a:pt x="63245" y="33527"/>
                </a:lnTo>
                <a:lnTo>
                  <a:pt x="76200" y="33527"/>
                </a:lnTo>
                <a:close/>
              </a:path>
              <a:path w="504825" h="76200">
                <a:moveTo>
                  <a:pt x="504444" y="42672"/>
                </a:moveTo>
                <a:lnTo>
                  <a:pt x="504444" y="33527"/>
                </a:lnTo>
                <a:lnTo>
                  <a:pt x="63245" y="33527"/>
                </a:lnTo>
                <a:lnTo>
                  <a:pt x="63245" y="42672"/>
                </a:lnTo>
                <a:lnTo>
                  <a:pt x="504444" y="42672"/>
                </a:lnTo>
                <a:close/>
              </a:path>
              <a:path w="504825" h="76200">
                <a:moveTo>
                  <a:pt x="76200" y="76200"/>
                </a:moveTo>
                <a:lnTo>
                  <a:pt x="76200" y="42672"/>
                </a:lnTo>
                <a:lnTo>
                  <a:pt x="63245" y="42672"/>
                </a:lnTo>
                <a:lnTo>
                  <a:pt x="63245" y="69723"/>
                </a:lnTo>
                <a:lnTo>
                  <a:pt x="76200" y="762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042807" y="3545585"/>
            <a:ext cx="504190" cy="76200"/>
          </a:xfrm>
          <a:custGeom>
            <a:avLst/>
            <a:gdLst/>
            <a:ahLst/>
            <a:cxnLst/>
            <a:rect l="l" t="t" r="r" b="b"/>
            <a:pathLst>
              <a:path w="504189" h="76200">
                <a:moveTo>
                  <a:pt x="76200" y="33527"/>
                </a:moveTo>
                <a:lnTo>
                  <a:pt x="76200" y="0"/>
                </a:lnTo>
                <a:lnTo>
                  <a:pt x="0" y="38100"/>
                </a:lnTo>
                <a:lnTo>
                  <a:pt x="63245" y="69723"/>
                </a:lnTo>
                <a:lnTo>
                  <a:pt x="63245" y="33527"/>
                </a:lnTo>
                <a:lnTo>
                  <a:pt x="76200" y="33527"/>
                </a:lnTo>
                <a:close/>
              </a:path>
              <a:path w="504189" h="76200">
                <a:moveTo>
                  <a:pt x="503681" y="42672"/>
                </a:moveTo>
                <a:lnTo>
                  <a:pt x="503681" y="33527"/>
                </a:lnTo>
                <a:lnTo>
                  <a:pt x="63245" y="33527"/>
                </a:lnTo>
                <a:lnTo>
                  <a:pt x="63245" y="42672"/>
                </a:lnTo>
                <a:lnTo>
                  <a:pt x="503681" y="42672"/>
                </a:lnTo>
                <a:close/>
              </a:path>
              <a:path w="504189" h="76200">
                <a:moveTo>
                  <a:pt x="76200" y="76200"/>
                </a:moveTo>
                <a:lnTo>
                  <a:pt x="76200" y="42672"/>
                </a:lnTo>
                <a:lnTo>
                  <a:pt x="63245" y="42672"/>
                </a:lnTo>
                <a:lnTo>
                  <a:pt x="63245" y="69723"/>
                </a:lnTo>
                <a:lnTo>
                  <a:pt x="76200" y="762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2329567" y="2892348"/>
            <a:ext cx="2589530" cy="767080"/>
          </a:xfrm>
          <a:prstGeom prst="rect">
            <a:avLst/>
          </a:prstGeom>
        </p:spPr>
        <p:txBody>
          <a:bodyPr vert="horz" wrap="square" lIns="0" tIns="31750" rIns="0" bIns="0" rtlCol="0">
            <a:spAutoFit/>
          </a:bodyPr>
          <a:lstStyle/>
          <a:p>
            <a:pPr marL="40005">
              <a:lnSpc>
                <a:spcPct val="100000"/>
              </a:lnSpc>
              <a:spcBef>
                <a:spcPts val="250"/>
              </a:spcBef>
            </a:pPr>
            <a:r>
              <a:rPr sz="1000" spc="-5" dirty="0">
                <a:latin typeface="Calibri"/>
                <a:cs typeface="Calibri"/>
              </a:rPr>
              <a:t>inicialización</a:t>
            </a:r>
            <a:r>
              <a:rPr sz="1000" spc="-35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de</a:t>
            </a:r>
            <a:r>
              <a:rPr sz="1000" spc="-1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la</a:t>
            </a:r>
            <a:r>
              <a:rPr sz="1000" spc="-2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variable</a:t>
            </a:r>
            <a:r>
              <a:rPr sz="1000" spc="-3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tiempo</a:t>
            </a:r>
            <a:endParaRPr sz="1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sz="1000" spc="-5" dirty="0">
                <a:latin typeface="Calibri"/>
                <a:cs typeface="Calibri"/>
              </a:rPr>
              <a:t>variable</a:t>
            </a:r>
            <a:r>
              <a:rPr sz="1000" spc="-3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para</a:t>
            </a:r>
            <a:r>
              <a:rPr sz="1000" spc="-15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controlar</a:t>
            </a:r>
            <a:r>
              <a:rPr sz="1000" spc="-2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el</a:t>
            </a:r>
            <a:r>
              <a:rPr sz="1000" spc="-1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instante</a:t>
            </a:r>
            <a:r>
              <a:rPr sz="1000" spc="-15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de</a:t>
            </a:r>
            <a:r>
              <a:rPr sz="1000" spc="-1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muestreo</a:t>
            </a:r>
            <a:endParaRPr sz="1000">
              <a:latin typeface="Calibri"/>
              <a:cs typeface="Calibri"/>
            </a:endParaRPr>
          </a:p>
          <a:p>
            <a:pPr marL="241935">
              <a:lnSpc>
                <a:spcPct val="100000"/>
              </a:lnSpc>
              <a:spcBef>
                <a:spcPts val="335"/>
              </a:spcBef>
            </a:pPr>
            <a:r>
              <a:rPr sz="1000" spc="-5" dirty="0">
                <a:latin typeface="Calibri"/>
                <a:cs typeface="Calibri"/>
              </a:rPr>
              <a:t>paso</a:t>
            </a:r>
            <a:r>
              <a:rPr sz="1000" spc="-30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de</a:t>
            </a:r>
            <a:r>
              <a:rPr sz="1000" spc="-1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integración</a:t>
            </a:r>
            <a:r>
              <a:rPr sz="1000" spc="-2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numérica</a:t>
            </a:r>
            <a:endParaRPr sz="1000">
              <a:latin typeface="Calibri"/>
              <a:cs typeface="Calibri"/>
            </a:endParaRPr>
          </a:p>
          <a:p>
            <a:pPr marL="273685">
              <a:lnSpc>
                <a:spcPct val="100000"/>
              </a:lnSpc>
              <a:spcBef>
                <a:spcPts val="400"/>
              </a:spcBef>
            </a:pPr>
            <a:r>
              <a:rPr sz="1000" spc="-5" dirty="0">
                <a:latin typeface="Calibri"/>
                <a:cs typeface="Calibri"/>
              </a:rPr>
              <a:t>variable</a:t>
            </a:r>
            <a:r>
              <a:rPr sz="1000" spc="-2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para</a:t>
            </a:r>
            <a:r>
              <a:rPr sz="1000" spc="204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indexar</a:t>
            </a:r>
            <a:r>
              <a:rPr sz="1000" spc="-1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el</a:t>
            </a:r>
            <a:r>
              <a:rPr sz="1000" spc="-15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relleno</a:t>
            </a:r>
            <a:r>
              <a:rPr sz="1000" spc="-15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de</a:t>
            </a:r>
            <a:r>
              <a:rPr sz="1000" spc="-1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los</a:t>
            </a:r>
            <a:r>
              <a:rPr sz="1000" spc="-20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arrays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 txBox="1"/>
          <p:nvPr/>
        </p:nvSpPr>
        <p:spPr>
          <a:xfrm>
            <a:off x="2897074" y="6019577"/>
            <a:ext cx="2140071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r>
              <a:rPr lang="en-GB" sz="1200" dirty="0">
                <a:latin typeface="Calibri"/>
                <a:cs typeface="Calibri"/>
              </a:rPr>
              <a:t>ArrayT(count) = T;</a:t>
            </a:r>
          </a:p>
          <a:p>
            <a:r>
              <a:rPr lang="en-GB" sz="1200" dirty="0" err="1">
                <a:latin typeface="Calibri"/>
                <a:cs typeface="Calibri"/>
              </a:rPr>
              <a:t>ArrayERRX</a:t>
            </a:r>
            <a:r>
              <a:rPr lang="en-GB" sz="1200" dirty="0">
                <a:latin typeface="Calibri"/>
                <a:cs typeface="Calibri"/>
              </a:rPr>
              <a:t>(count) = DELXH;</a:t>
            </a:r>
          </a:p>
          <a:p>
            <a:r>
              <a:rPr lang="en-GB" sz="1200" dirty="0" err="1">
                <a:latin typeface="Calibri"/>
                <a:cs typeface="Calibri"/>
              </a:rPr>
              <a:t>ArrayERRXD</a:t>
            </a:r>
            <a:r>
              <a:rPr lang="en-GB" sz="1200" dirty="0">
                <a:latin typeface="Calibri"/>
                <a:cs typeface="Calibri"/>
              </a:rPr>
              <a:t>(count) = DELXDH;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2897075" y="6933976"/>
            <a:ext cx="2622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alibri"/>
                <a:cs typeface="Calibri"/>
              </a:rPr>
              <a:t>end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068275" y="7116857"/>
            <a:ext cx="2622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alibri"/>
                <a:cs typeface="Calibri"/>
              </a:rPr>
              <a:t>end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980579" y="530351"/>
            <a:ext cx="330200" cy="196850"/>
          </a:xfrm>
          <a:custGeom>
            <a:avLst/>
            <a:gdLst/>
            <a:ahLst/>
            <a:cxnLst/>
            <a:rect l="l" t="t" r="r" b="b"/>
            <a:pathLst>
              <a:path w="330200" h="196850">
                <a:moveTo>
                  <a:pt x="329946" y="98297"/>
                </a:moveTo>
                <a:lnTo>
                  <a:pt x="231647" y="0"/>
                </a:lnTo>
                <a:lnTo>
                  <a:pt x="231647" y="49529"/>
                </a:lnTo>
                <a:lnTo>
                  <a:pt x="0" y="49529"/>
                </a:lnTo>
                <a:lnTo>
                  <a:pt x="0" y="147827"/>
                </a:lnTo>
                <a:lnTo>
                  <a:pt x="231647" y="147827"/>
                </a:lnTo>
                <a:lnTo>
                  <a:pt x="231647" y="196595"/>
                </a:lnTo>
                <a:lnTo>
                  <a:pt x="329946" y="98297"/>
                </a:lnTo>
                <a:close/>
              </a:path>
            </a:pathLst>
          </a:custGeom>
          <a:solidFill>
            <a:srgbClr val="66FF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61881" y="7134890"/>
            <a:ext cx="330200" cy="196850"/>
          </a:xfrm>
          <a:custGeom>
            <a:avLst/>
            <a:gdLst/>
            <a:ahLst/>
            <a:cxnLst/>
            <a:rect l="l" t="t" r="r" b="b"/>
            <a:pathLst>
              <a:path w="330200" h="196850">
                <a:moveTo>
                  <a:pt x="329946" y="98297"/>
                </a:moveTo>
                <a:lnTo>
                  <a:pt x="231647" y="0"/>
                </a:lnTo>
                <a:lnTo>
                  <a:pt x="231647" y="49529"/>
                </a:lnTo>
                <a:lnTo>
                  <a:pt x="0" y="49529"/>
                </a:lnTo>
                <a:lnTo>
                  <a:pt x="0" y="147827"/>
                </a:lnTo>
                <a:lnTo>
                  <a:pt x="231647" y="147827"/>
                </a:lnTo>
                <a:lnTo>
                  <a:pt x="231647" y="196595"/>
                </a:lnTo>
                <a:lnTo>
                  <a:pt x="329946" y="98297"/>
                </a:lnTo>
                <a:close/>
              </a:path>
            </a:pathLst>
          </a:custGeom>
          <a:solidFill>
            <a:srgbClr val="66FF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502111" y="6971061"/>
            <a:ext cx="330200" cy="196850"/>
          </a:xfrm>
          <a:custGeom>
            <a:avLst/>
            <a:gdLst/>
            <a:ahLst/>
            <a:cxnLst/>
            <a:rect l="l" t="t" r="r" b="b"/>
            <a:pathLst>
              <a:path w="330200" h="196850">
                <a:moveTo>
                  <a:pt x="329946" y="98298"/>
                </a:moveTo>
                <a:lnTo>
                  <a:pt x="231647" y="0"/>
                </a:lnTo>
                <a:lnTo>
                  <a:pt x="231647" y="48768"/>
                </a:lnTo>
                <a:lnTo>
                  <a:pt x="0" y="48768"/>
                </a:lnTo>
                <a:lnTo>
                  <a:pt x="0" y="147066"/>
                </a:lnTo>
                <a:lnTo>
                  <a:pt x="231647" y="147066"/>
                </a:lnTo>
                <a:lnTo>
                  <a:pt x="231647" y="196596"/>
                </a:lnTo>
                <a:lnTo>
                  <a:pt x="329946" y="98298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553398" y="4355845"/>
            <a:ext cx="330835" cy="196850"/>
          </a:xfrm>
          <a:custGeom>
            <a:avLst/>
            <a:gdLst/>
            <a:ahLst/>
            <a:cxnLst/>
            <a:rect l="l" t="t" r="r" b="b"/>
            <a:pathLst>
              <a:path w="330835" h="196850">
                <a:moveTo>
                  <a:pt x="330708" y="98297"/>
                </a:moveTo>
                <a:lnTo>
                  <a:pt x="232410" y="0"/>
                </a:lnTo>
                <a:lnTo>
                  <a:pt x="232410" y="48767"/>
                </a:lnTo>
                <a:lnTo>
                  <a:pt x="0" y="48767"/>
                </a:lnTo>
                <a:lnTo>
                  <a:pt x="0" y="147065"/>
                </a:lnTo>
                <a:lnTo>
                  <a:pt x="232410" y="147065"/>
                </a:lnTo>
                <a:lnTo>
                  <a:pt x="232410" y="196595"/>
                </a:lnTo>
                <a:lnTo>
                  <a:pt x="330708" y="98297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6839972" y="1837672"/>
            <a:ext cx="222758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9220" marR="267970" indent="-635" algn="ctr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Calibri"/>
                <a:cs typeface="Calibri"/>
              </a:rPr>
              <a:t>integración </a:t>
            </a:r>
            <a:r>
              <a:rPr sz="1200" spc="-5" dirty="0">
                <a:latin typeface="Calibri"/>
                <a:cs typeface="Calibri"/>
              </a:rPr>
              <a:t>numérica 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Runge‐Kutta </a:t>
            </a:r>
            <a:r>
              <a:rPr sz="1200" spc="-5" dirty="0">
                <a:latin typeface="Calibri"/>
                <a:cs typeface="Calibri"/>
              </a:rPr>
              <a:t>de 2º </a:t>
            </a:r>
            <a:r>
              <a:rPr sz="1200" spc="-10" dirty="0">
                <a:latin typeface="Calibri"/>
                <a:cs typeface="Calibri"/>
              </a:rPr>
              <a:t>orden para </a:t>
            </a:r>
            <a:r>
              <a:rPr sz="1200" spc="-26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las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ecuaciones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diferenciales</a:t>
            </a:r>
            <a:endParaRPr sz="1200" dirty="0">
              <a:latin typeface="Calibri"/>
              <a:cs typeface="Calibri"/>
            </a:endParaRPr>
          </a:p>
          <a:p>
            <a:pPr marL="35560" marR="5080" indent="-22860">
              <a:lnSpc>
                <a:spcPct val="100000"/>
              </a:lnSpc>
            </a:pPr>
            <a:r>
              <a:rPr sz="1200" spc="-5" dirty="0">
                <a:latin typeface="Calibri"/>
                <a:cs typeface="Calibri"/>
              </a:rPr>
              <a:t>de </a:t>
            </a:r>
            <a:r>
              <a:rPr sz="1200" dirty="0">
                <a:latin typeface="Calibri"/>
                <a:cs typeface="Calibri"/>
              </a:rPr>
              <a:t>las </a:t>
            </a:r>
            <a:r>
              <a:rPr sz="1200" spc="-10" dirty="0">
                <a:latin typeface="Calibri"/>
                <a:cs typeface="Calibri"/>
              </a:rPr>
              <a:t>trayectorias </a:t>
            </a:r>
            <a:r>
              <a:rPr sz="1200" spc="-5" dirty="0">
                <a:latin typeface="Calibri"/>
                <a:cs typeface="Calibri"/>
              </a:rPr>
              <a:t>real </a:t>
            </a:r>
            <a:r>
              <a:rPr sz="1200" dirty="0">
                <a:latin typeface="Calibri"/>
                <a:cs typeface="Calibri"/>
              </a:rPr>
              <a:t>y </a:t>
            </a:r>
            <a:r>
              <a:rPr sz="1200" spc="-5" dirty="0">
                <a:latin typeface="Calibri"/>
                <a:cs typeface="Calibri"/>
              </a:rPr>
              <a:t>nominal 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trayectoria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nominal</a:t>
            </a:r>
            <a:r>
              <a:rPr sz="1200" spc="-10" dirty="0">
                <a:latin typeface="Calibri"/>
                <a:cs typeface="Calibri"/>
              </a:rPr>
              <a:t> contiene </a:t>
            </a:r>
            <a:r>
              <a:rPr sz="1200" spc="-5" dirty="0">
                <a:latin typeface="Calibri"/>
                <a:cs typeface="Calibri"/>
              </a:rPr>
              <a:t>error)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5054993" y="4303776"/>
            <a:ext cx="132080" cy="584200"/>
          </a:xfrm>
          <a:custGeom>
            <a:avLst/>
            <a:gdLst/>
            <a:ahLst/>
            <a:cxnLst/>
            <a:rect l="l" t="t" r="r" b="b"/>
            <a:pathLst>
              <a:path w="132079" h="584200">
                <a:moveTo>
                  <a:pt x="68580" y="289919"/>
                </a:moveTo>
                <a:lnTo>
                  <a:pt x="68580" y="281178"/>
                </a:lnTo>
                <a:lnTo>
                  <a:pt x="67818" y="279654"/>
                </a:lnTo>
                <a:lnTo>
                  <a:pt x="67818" y="12191"/>
                </a:lnTo>
                <a:lnTo>
                  <a:pt x="67056" y="11429"/>
                </a:lnTo>
                <a:lnTo>
                  <a:pt x="67056" y="10667"/>
                </a:lnTo>
                <a:lnTo>
                  <a:pt x="65532" y="9905"/>
                </a:lnTo>
                <a:lnTo>
                  <a:pt x="65532" y="9143"/>
                </a:lnTo>
                <a:lnTo>
                  <a:pt x="64770" y="9143"/>
                </a:lnTo>
                <a:lnTo>
                  <a:pt x="62484" y="7619"/>
                </a:lnTo>
                <a:lnTo>
                  <a:pt x="24300" y="826"/>
                </a:lnTo>
                <a:lnTo>
                  <a:pt x="762" y="0"/>
                </a:lnTo>
                <a:lnTo>
                  <a:pt x="0" y="9144"/>
                </a:lnTo>
                <a:lnTo>
                  <a:pt x="13716" y="9954"/>
                </a:lnTo>
                <a:lnTo>
                  <a:pt x="36299" y="11401"/>
                </a:lnTo>
                <a:lnTo>
                  <a:pt x="48583" y="13177"/>
                </a:lnTo>
                <a:lnTo>
                  <a:pt x="58674" y="16763"/>
                </a:lnTo>
                <a:lnTo>
                  <a:pt x="58674" y="15239"/>
                </a:lnTo>
                <a:lnTo>
                  <a:pt x="59436" y="17525"/>
                </a:lnTo>
                <a:lnTo>
                  <a:pt x="59436" y="284226"/>
                </a:lnTo>
                <a:lnTo>
                  <a:pt x="60198" y="284988"/>
                </a:lnTo>
                <a:lnTo>
                  <a:pt x="60198" y="285750"/>
                </a:lnTo>
                <a:lnTo>
                  <a:pt x="61722" y="286512"/>
                </a:lnTo>
                <a:lnTo>
                  <a:pt x="61722" y="287274"/>
                </a:lnTo>
                <a:lnTo>
                  <a:pt x="62484" y="287274"/>
                </a:lnTo>
                <a:lnTo>
                  <a:pt x="64008" y="288036"/>
                </a:lnTo>
                <a:lnTo>
                  <a:pt x="68580" y="289919"/>
                </a:lnTo>
                <a:close/>
              </a:path>
              <a:path w="132079" h="584200">
                <a:moveTo>
                  <a:pt x="59436" y="566166"/>
                </a:moveTo>
                <a:lnTo>
                  <a:pt x="57912" y="566928"/>
                </a:lnTo>
                <a:lnTo>
                  <a:pt x="47036" y="570285"/>
                </a:lnTo>
                <a:lnTo>
                  <a:pt x="35747" y="571985"/>
                </a:lnTo>
                <a:lnTo>
                  <a:pt x="24300" y="572871"/>
                </a:lnTo>
                <a:lnTo>
                  <a:pt x="13716" y="573724"/>
                </a:lnTo>
                <a:lnTo>
                  <a:pt x="0" y="573786"/>
                </a:lnTo>
                <a:lnTo>
                  <a:pt x="762" y="583692"/>
                </a:lnTo>
                <a:lnTo>
                  <a:pt x="13716" y="582930"/>
                </a:lnTo>
                <a:lnTo>
                  <a:pt x="25398" y="582551"/>
                </a:lnTo>
                <a:lnTo>
                  <a:pt x="38909" y="581277"/>
                </a:lnTo>
                <a:lnTo>
                  <a:pt x="52206" y="578924"/>
                </a:lnTo>
                <a:lnTo>
                  <a:pt x="58674" y="576806"/>
                </a:lnTo>
                <a:lnTo>
                  <a:pt x="58674" y="566928"/>
                </a:lnTo>
                <a:lnTo>
                  <a:pt x="59436" y="566166"/>
                </a:lnTo>
                <a:close/>
              </a:path>
              <a:path w="132079" h="584200">
                <a:moveTo>
                  <a:pt x="59436" y="17525"/>
                </a:moveTo>
                <a:lnTo>
                  <a:pt x="58674" y="15239"/>
                </a:lnTo>
                <a:lnTo>
                  <a:pt x="58674" y="16001"/>
                </a:lnTo>
                <a:lnTo>
                  <a:pt x="59436" y="17525"/>
                </a:lnTo>
                <a:close/>
              </a:path>
              <a:path w="132079" h="584200">
                <a:moveTo>
                  <a:pt x="59436" y="17525"/>
                </a:moveTo>
                <a:lnTo>
                  <a:pt x="58674" y="16001"/>
                </a:lnTo>
                <a:lnTo>
                  <a:pt x="58674" y="16763"/>
                </a:lnTo>
                <a:lnTo>
                  <a:pt x="59436" y="17525"/>
                </a:lnTo>
                <a:close/>
              </a:path>
              <a:path w="132079" h="584200">
                <a:moveTo>
                  <a:pt x="59436" y="283464"/>
                </a:moveTo>
                <a:lnTo>
                  <a:pt x="59436" y="17525"/>
                </a:lnTo>
                <a:lnTo>
                  <a:pt x="58674" y="16763"/>
                </a:lnTo>
                <a:lnTo>
                  <a:pt x="58674" y="282702"/>
                </a:lnTo>
                <a:lnTo>
                  <a:pt x="59436" y="283464"/>
                </a:lnTo>
                <a:close/>
              </a:path>
              <a:path w="132079" h="584200">
                <a:moveTo>
                  <a:pt x="114300" y="296418"/>
                </a:moveTo>
                <a:lnTo>
                  <a:pt x="113538" y="296418"/>
                </a:lnTo>
                <a:lnTo>
                  <a:pt x="102753" y="295594"/>
                </a:lnTo>
                <a:lnTo>
                  <a:pt x="88120" y="294370"/>
                </a:lnTo>
                <a:lnTo>
                  <a:pt x="73813" y="292074"/>
                </a:lnTo>
                <a:lnTo>
                  <a:pt x="73471" y="291933"/>
                </a:lnTo>
                <a:lnTo>
                  <a:pt x="64770" y="294894"/>
                </a:lnTo>
                <a:lnTo>
                  <a:pt x="62484" y="296418"/>
                </a:lnTo>
                <a:lnTo>
                  <a:pt x="61722" y="296418"/>
                </a:lnTo>
                <a:lnTo>
                  <a:pt x="61722" y="297180"/>
                </a:lnTo>
                <a:lnTo>
                  <a:pt x="60198" y="297942"/>
                </a:lnTo>
                <a:lnTo>
                  <a:pt x="60198" y="298704"/>
                </a:lnTo>
                <a:lnTo>
                  <a:pt x="59436" y="299466"/>
                </a:lnTo>
                <a:lnTo>
                  <a:pt x="58674" y="300990"/>
                </a:lnTo>
                <a:lnTo>
                  <a:pt x="58674" y="566547"/>
                </a:lnTo>
                <a:lnTo>
                  <a:pt x="59436" y="566166"/>
                </a:lnTo>
                <a:lnTo>
                  <a:pt x="59436" y="576557"/>
                </a:lnTo>
                <a:lnTo>
                  <a:pt x="63246" y="575310"/>
                </a:lnTo>
                <a:lnTo>
                  <a:pt x="64770" y="574548"/>
                </a:lnTo>
                <a:lnTo>
                  <a:pt x="67818" y="571500"/>
                </a:lnTo>
                <a:lnTo>
                  <a:pt x="67818" y="303276"/>
                </a:lnTo>
                <a:lnTo>
                  <a:pt x="68580" y="302514"/>
                </a:lnTo>
                <a:lnTo>
                  <a:pt x="68580" y="303276"/>
                </a:lnTo>
                <a:lnTo>
                  <a:pt x="79663" y="299959"/>
                </a:lnTo>
                <a:lnTo>
                  <a:pt x="91135" y="298213"/>
                </a:lnTo>
                <a:lnTo>
                  <a:pt x="104623" y="297144"/>
                </a:lnTo>
                <a:lnTo>
                  <a:pt x="114300" y="296418"/>
                </a:lnTo>
                <a:close/>
              </a:path>
              <a:path w="132079" h="584200">
                <a:moveTo>
                  <a:pt x="59436" y="566166"/>
                </a:moveTo>
                <a:lnTo>
                  <a:pt x="58674" y="566928"/>
                </a:lnTo>
                <a:lnTo>
                  <a:pt x="58674" y="567690"/>
                </a:lnTo>
                <a:lnTo>
                  <a:pt x="59436" y="566166"/>
                </a:lnTo>
                <a:close/>
              </a:path>
              <a:path w="132079" h="584200">
                <a:moveTo>
                  <a:pt x="59436" y="576557"/>
                </a:moveTo>
                <a:lnTo>
                  <a:pt x="59436" y="566166"/>
                </a:lnTo>
                <a:lnTo>
                  <a:pt x="58674" y="567690"/>
                </a:lnTo>
                <a:lnTo>
                  <a:pt x="58674" y="576806"/>
                </a:lnTo>
                <a:lnTo>
                  <a:pt x="59436" y="576557"/>
                </a:lnTo>
                <a:close/>
              </a:path>
              <a:path w="132079" h="584200">
                <a:moveTo>
                  <a:pt x="68580" y="280034"/>
                </a:moveTo>
                <a:lnTo>
                  <a:pt x="68580" y="14477"/>
                </a:lnTo>
                <a:lnTo>
                  <a:pt x="67818" y="13715"/>
                </a:lnTo>
                <a:lnTo>
                  <a:pt x="67818" y="278892"/>
                </a:lnTo>
                <a:lnTo>
                  <a:pt x="68326" y="279908"/>
                </a:lnTo>
                <a:lnTo>
                  <a:pt x="68580" y="280034"/>
                </a:lnTo>
                <a:close/>
              </a:path>
              <a:path w="132079" h="584200">
                <a:moveTo>
                  <a:pt x="68326" y="279908"/>
                </a:moveTo>
                <a:lnTo>
                  <a:pt x="67818" y="278892"/>
                </a:lnTo>
                <a:lnTo>
                  <a:pt x="68122" y="279806"/>
                </a:lnTo>
                <a:lnTo>
                  <a:pt x="68326" y="279908"/>
                </a:lnTo>
                <a:close/>
              </a:path>
              <a:path w="132079" h="584200">
                <a:moveTo>
                  <a:pt x="68122" y="279806"/>
                </a:moveTo>
                <a:lnTo>
                  <a:pt x="67818" y="278892"/>
                </a:lnTo>
                <a:lnTo>
                  <a:pt x="67818" y="279654"/>
                </a:lnTo>
                <a:lnTo>
                  <a:pt x="68122" y="279806"/>
                </a:lnTo>
                <a:close/>
              </a:path>
              <a:path w="132079" h="584200">
                <a:moveTo>
                  <a:pt x="68199" y="280034"/>
                </a:moveTo>
                <a:lnTo>
                  <a:pt x="68122" y="279806"/>
                </a:lnTo>
                <a:lnTo>
                  <a:pt x="67818" y="279654"/>
                </a:lnTo>
                <a:lnTo>
                  <a:pt x="68199" y="280034"/>
                </a:lnTo>
                <a:close/>
              </a:path>
              <a:path w="132079" h="584200">
                <a:moveTo>
                  <a:pt x="68580" y="281178"/>
                </a:moveTo>
                <a:lnTo>
                  <a:pt x="68199" y="280034"/>
                </a:lnTo>
                <a:lnTo>
                  <a:pt x="67818" y="279654"/>
                </a:lnTo>
                <a:lnTo>
                  <a:pt x="68580" y="281178"/>
                </a:lnTo>
                <a:close/>
              </a:path>
              <a:path w="132079" h="584200">
                <a:moveTo>
                  <a:pt x="68580" y="302514"/>
                </a:moveTo>
                <a:lnTo>
                  <a:pt x="67818" y="303276"/>
                </a:lnTo>
                <a:lnTo>
                  <a:pt x="67818" y="304038"/>
                </a:lnTo>
                <a:lnTo>
                  <a:pt x="68580" y="302514"/>
                </a:lnTo>
                <a:close/>
              </a:path>
              <a:path w="132079" h="584200">
                <a:moveTo>
                  <a:pt x="68580" y="303276"/>
                </a:moveTo>
                <a:lnTo>
                  <a:pt x="68580" y="302514"/>
                </a:lnTo>
                <a:lnTo>
                  <a:pt x="67818" y="304038"/>
                </a:lnTo>
                <a:lnTo>
                  <a:pt x="68580" y="303276"/>
                </a:lnTo>
                <a:close/>
              </a:path>
              <a:path w="132079" h="584200">
                <a:moveTo>
                  <a:pt x="68580" y="569214"/>
                </a:moveTo>
                <a:lnTo>
                  <a:pt x="68580" y="303276"/>
                </a:lnTo>
                <a:lnTo>
                  <a:pt x="67818" y="304038"/>
                </a:lnTo>
                <a:lnTo>
                  <a:pt x="67818" y="569214"/>
                </a:lnTo>
                <a:lnTo>
                  <a:pt x="68580" y="569214"/>
                </a:lnTo>
                <a:close/>
              </a:path>
              <a:path w="132079" h="584200">
                <a:moveTo>
                  <a:pt x="68580" y="280416"/>
                </a:moveTo>
                <a:lnTo>
                  <a:pt x="68326" y="279908"/>
                </a:lnTo>
                <a:lnTo>
                  <a:pt x="68122" y="279806"/>
                </a:lnTo>
                <a:lnTo>
                  <a:pt x="68199" y="280034"/>
                </a:lnTo>
                <a:lnTo>
                  <a:pt x="68580" y="280416"/>
                </a:lnTo>
                <a:close/>
              </a:path>
              <a:path w="132079" h="584200">
                <a:moveTo>
                  <a:pt x="68580" y="281178"/>
                </a:moveTo>
                <a:lnTo>
                  <a:pt x="68580" y="280416"/>
                </a:lnTo>
                <a:lnTo>
                  <a:pt x="68199" y="280034"/>
                </a:lnTo>
                <a:lnTo>
                  <a:pt x="68580" y="281178"/>
                </a:lnTo>
                <a:close/>
              </a:path>
              <a:path w="132079" h="584200">
                <a:moveTo>
                  <a:pt x="131826" y="294132"/>
                </a:moveTo>
                <a:lnTo>
                  <a:pt x="131826" y="288798"/>
                </a:lnTo>
                <a:lnTo>
                  <a:pt x="129540" y="287274"/>
                </a:lnTo>
                <a:lnTo>
                  <a:pt x="126492" y="287229"/>
                </a:lnTo>
                <a:lnTo>
                  <a:pt x="114300" y="286512"/>
                </a:lnTo>
                <a:lnTo>
                  <a:pt x="69342" y="280416"/>
                </a:lnTo>
                <a:lnTo>
                  <a:pt x="68326" y="279908"/>
                </a:lnTo>
                <a:lnTo>
                  <a:pt x="68580" y="280416"/>
                </a:lnTo>
                <a:lnTo>
                  <a:pt x="68580" y="289919"/>
                </a:lnTo>
                <a:lnTo>
                  <a:pt x="73471" y="291933"/>
                </a:lnTo>
                <a:lnTo>
                  <a:pt x="75195" y="291347"/>
                </a:lnTo>
                <a:lnTo>
                  <a:pt x="89192" y="289059"/>
                </a:lnTo>
                <a:lnTo>
                  <a:pt x="102753" y="287838"/>
                </a:lnTo>
                <a:lnTo>
                  <a:pt x="104623" y="287725"/>
                </a:lnTo>
                <a:lnTo>
                  <a:pt x="113538" y="287309"/>
                </a:lnTo>
                <a:lnTo>
                  <a:pt x="126492" y="287274"/>
                </a:lnTo>
                <a:lnTo>
                  <a:pt x="126492" y="296418"/>
                </a:lnTo>
                <a:lnTo>
                  <a:pt x="129540" y="296418"/>
                </a:lnTo>
                <a:lnTo>
                  <a:pt x="131826" y="294132"/>
                </a:lnTo>
                <a:close/>
              </a:path>
              <a:path w="132079" h="584200">
                <a:moveTo>
                  <a:pt x="126492" y="296418"/>
                </a:moveTo>
                <a:lnTo>
                  <a:pt x="126492" y="287274"/>
                </a:lnTo>
                <a:lnTo>
                  <a:pt x="113538" y="287309"/>
                </a:lnTo>
                <a:lnTo>
                  <a:pt x="75195" y="291347"/>
                </a:lnTo>
                <a:lnTo>
                  <a:pt x="73471" y="291933"/>
                </a:lnTo>
                <a:lnTo>
                  <a:pt x="73813" y="292074"/>
                </a:lnTo>
                <a:lnTo>
                  <a:pt x="88120" y="294370"/>
                </a:lnTo>
                <a:lnTo>
                  <a:pt x="104623" y="295736"/>
                </a:lnTo>
                <a:lnTo>
                  <a:pt x="113538" y="296418"/>
                </a:lnTo>
                <a:lnTo>
                  <a:pt x="126492" y="296418"/>
                </a:lnTo>
                <a:close/>
              </a:path>
            </a:pathLst>
          </a:custGeom>
          <a:solidFill>
            <a:srgbClr val="497D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5305177" y="4344416"/>
            <a:ext cx="152209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Calibri"/>
                <a:cs typeface="Calibri"/>
              </a:rPr>
              <a:t>calcula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los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estados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error</a:t>
            </a:r>
            <a:endParaRPr sz="1200" dirty="0">
              <a:latin typeface="Calibri"/>
              <a:cs typeface="Calibri"/>
            </a:endParaRPr>
          </a:p>
        </p:txBody>
      </p:sp>
      <p:pic>
        <p:nvPicPr>
          <p:cNvPr id="20" name="object 2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65123" y="4963909"/>
            <a:ext cx="1031586" cy="191793"/>
          </a:xfrm>
          <a:prstGeom prst="rect">
            <a:avLst/>
          </a:prstGeom>
        </p:spPr>
      </p:pic>
      <p:sp>
        <p:nvSpPr>
          <p:cNvPr id="21" name="object 21"/>
          <p:cNvSpPr/>
          <p:nvPr/>
        </p:nvSpPr>
        <p:spPr>
          <a:xfrm>
            <a:off x="4936701" y="5279421"/>
            <a:ext cx="132080" cy="584200"/>
          </a:xfrm>
          <a:custGeom>
            <a:avLst/>
            <a:gdLst/>
            <a:ahLst/>
            <a:cxnLst/>
            <a:rect l="l" t="t" r="r" b="b"/>
            <a:pathLst>
              <a:path w="132079" h="584200">
                <a:moveTo>
                  <a:pt x="68580" y="289724"/>
                </a:moveTo>
                <a:lnTo>
                  <a:pt x="68580" y="281178"/>
                </a:lnTo>
                <a:lnTo>
                  <a:pt x="68199" y="280034"/>
                </a:lnTo>
                <a:lnTo>
                  <a:pt x="67818" y="279654"/>
                </a:lnTo>
                <a:lnTo>
                  <a:pt x="67818" y="12191"/>
                </a:lnTo>
                <a:lnTo>
                  <a:pt x="67056" y="11429"/>
                </a:lnTo>
                <a:lnTo>
                  <a:pt x="67056" y="10667"/>
                </a:lnTo>
                <a:lnTo>
                  <a:pt x="65532" y="9905"/>
                </a:lnTo>
                <a:lnTo>
                  <a:pt x="65532" y="9143"/>
                </a:lnTo>
                <a:lnTo>
                  <a:pt x="64770" y="9143"/>
                </a:lnTo>
                <a:lnTo>
                  <a:pt x="62484" y="7619"/>
                </a:lnTo>
                <a:lnTo>
                  <a:pt x="23404" y="760"/>
                </a:lnTo>
                <a:lnTo>
                  <a:pt x="762" y="0"/>
                </a:lnTo>
                <a:lnTo>
                  <a:pt x="0" y="9144"/>
                </a:lnTo>
                <a:lnTo>
                  <a:pt x="12954" y="9905"/>
                </a:lnTo>
                <a:lnTo>
                  <a:pt x="25211" y="9915"/>
                </a:lnTo>
                <a:lnTo>
                  <a:pt x="30480" y="10667"/>
                </a:lnTo>
                <a:lnTo>
                  <a:pt x="35052" y="11429"/>
                </a:lnTo>
                <a:lnTo>
                  <a:pt x="40386" y="12191"/>
                </a:lnTo>
                <a:lnTo>
                  <a:pt x="44196" y="12191"/>
                </a:lnTo>
                <a:lnTo>
                  <a:pt x="51816" y="13715"/>
                </a:lnTo>
                <a:lnTo>
                  <a:pt x="54864" y="14477"/>
                </a:lnTo>
                <a:lnTo>
                  <a:pt x="57150" y="16001"/>
                </a:lnTo>
                <a:lnTo>
                  <a:pt x="58674" y="16763"/>
                </a:lnTo>
                <a:lnTo>
                  <a:pt x="58674" y="15239"/>
                </a:lnTo>
                <a:lnTo>
                  <a:pt x="59436" y="16763"/>
                </a:lnTo>
                <a:lnTo>
                  <a:pt x="59436" y="284226"/>
                </a:lnTo>
                <a:lnTo>
                  <a:pt x="60198" y="284988"/>
                </a:lnTo>
                <a:lnTo>
                  <a:pt x="60198" y="285750"/>
                </a:lnTo>
                <a:lnTo>
                  <a:pt x="61722" y="286512"/>
                </a:lnTo>
                <a:lnTo>
                  <a:pt x="61722" y="287274"/>
                </a:lnTo>
                <a:lnTo>
                  <a:pt x="62484" y="287274"/>
                </a:lnTo>
                <a:lnTo>
                  <a:pt x="64008" y="288036"/>
                </a:lnTo>
                <a:lnTo>
                  <a:pt x="68580" y="289724"/>
                </a:lnTo>
                <a:close/>
              </a:path>
              <a:path w="132079" h="584200">
                <a:moveTo>
                  <a:pt x="59436" y="566166"/>
                </a:moveTo>
                <a:lnTo>
                  <a:pt x="13716" y="573728"/>
                </a:lnTo>
                <a:lnTo>
                  <a:pt x="0" y="573786"/>
                </a:lnTo>
                <a:lnTo>
                  <a:pt x="762" y="583692"/>
                </a:lnTo>
                <a:lnTo>
                  <a:pt x="13716" y="582930"/>
                </a:lnTo>
                <a:lnTo>
                  <a:pt x="23644" y="582816"/>
                </a:lnTo>
                <a:lnTo>
                  <a:pt x="38661" y="581172"/>
                </a:lnTo>
                <a:lnTo>
                  <a:pt x="53588" y="578502"/>
                </a:lnTo>
                <a:lnTo>
                  <a:pt x="58674" y="576821"/>
                </a:lnTo>
                <a:lnTo>
                  <a:pt x="58674" y="566928"/>
                </a:lnTo>
                <a:lnTo>
                  <a:pt x="59436" y="566166"/>
                </a:lnTo>
                <a:close/>
              </a:path>
              <a:path w="132079" h="584200">
                <a:moveTo>
                  <a:pt x="59436" y="16763"/>
                </a:moveTo>
                <a:lnTo>
                  <a:pt x="58674" y="15239"/>
                </a:lnTo>
                <a:lnTo>
                  <a:pt x="59055" y="16382"/>
                </a:lnTo>
                <a:lnTo>
                  <a:pt x="59436" y="16763"/>
                </a:lnTo>
                <a:close/>
              </a:path>
              <a:path w="132079" h="584200">
                <a:moveTo>
                  <a:pt x="59055" y="16382"/>
                </a:moveTo>
                <a:lnTo>
                  <a:pt x="58674" y="15239"/>
                </a:lnTo>
                <a:lnTo>
                  <a:pt x="58674" y="16001"/>
                </a:lnTo>
                <a:lnTo>
                  <a:pt x="59055" y="16382"/>
                </a:lnTo>
                <a:close/>
              </a:path>
              <a:path w="132079" h="584200">
                <a:moveTo>
                  <a:pt x="59182" y="16763"/>
                </a:moveTo>
                <a:lnTo>
                  <a:pt x="59055" y="16382"/>
                </a:lnTo>
                <a:lnTo>
                  <a:pt x="58674" y="16001"/>
                </a:lnTo>
                <a:lnTo>
                  <a:pt x="59055" y="16763"/>
                </a:lnTo>
                <a:close/>
              </a:path>
              <a:path w="132079" h="584200">
                <a:moveTo>
                  <a:pt x="59055" y="16763"/>
                </a:moveTo>
                <a:lnTo>
                  <a:pt x="58674" y="16001"/>
                </a:lnTo>
                <a:lnTo>
                  <a:pt x="58674" y="16763"/>
                </a:lnTo>
                <a:lnTo>
                  <a:pt x="59055" y="16763"/>
                </a:lnTo>
                <a:close/>
              </a:path>
              <a:path w="132079" h="584200">
                <a:moveTo>
                  <a:pt x="59436" y="282702"/>
                </a:moveTo>
                <a:lnTo>
                  <a:pt x="59436" y="17525"/>
                </a:lnTo>
                <a:lnTo>
                  <a:pt x="59055" y="16763"/>
                </a:lnTo>
                <a:lnTo>
                  <a:pt x="58674" y="16763"/>
                </a:lnTo>
                <a:lnTo>
                  <a:pt x="58674" y="281940"/>
                </a:lnTo>
                <a:lnTo>
                  <a:pt x="59436" y="282702"/>
                </a:lnTo>
                <a:close/>
              </a:path>
              <a:path w="132079" h="584200">
                <a:moveTo>
                  <a:pt x="59436" y="566166"/>
                </a:moveTo>
                <a:lnTo>
                  <a:pt x="59436" y="300990"/>
                </a:lnTo>
                <a:lnTo>
                  <a:pt x="58674" y="300990"/>
                </a:lnTo>
                <a:lnTo>
                  <a:pt x="58674" y="566547"/>
                </a:lnTo>
                <a:lnTo>
                  <a:pt x="59436" y="566166"/>
                </a:lnTo>
                <a:close/>
              </a:path>
              <a:path w="132079" h="584200">
                <a:moveTo>
                  <a:pt x="59436" y="566166"/>
                </a:moveTo>
                <a:lnTo>
                  <a:pt x="58674" y="566928"/>
                </a:lnTo>
                <a:lnTo>
                  <a:pt x="58674" y="567690"/>
                </a:lnTo>
                <a:lnTo>
                  <a:pt x="59436" y="566166"/>
                </a:lnTo>
                <a:close/>
              </a:path>
              <a:path w="132079" h="584200">
                <a:moveTo>
                  <a:pt x="59436" y="566928"/>
                </a:moveTo>
                <a:lnTo>
                  <a:pt x="59436" y="566166"/>
                </a:lnTo>
                <a:lnTo>
                  <a:pt x="58674" y="567690"/>
                </a:lnTo>
                <a:lnTo>
                  <a:pt x="59436" y="566928"/>
                </a:lnTo>
                <a:close/>
              </a:path>
              <a:path w="132079" h="584200">
                <a:moveTo>
                  <a:pt x="59436" y="566928"/>
                </a:moveTo>
                <a:lnTo>
                  <a:pt x="58674" y="567690"/>
                </a:lnTo>
                <a:lnTo>
                  <a:pt x="58674" y="568452"/>
                </a:lnTo>
                <a:lnTo>
                  <a:pt x="59436" y="566928"/>
                </a:lnTo>
                <a:close/>
              </a:path>
              <a:path w="132079" h="584200">
                <a:moveTo>
                  <a:pt x="114300" y="296418"/>
                </a:moveTo>
                <a:lnTo>
                  <a:pt x="113538" y="296418"/>
                </a:lnTo>
                <a:lnTo>
                  <a:pt x="101351" y="295501"/>
                </a:lnTo>
                <a:lnTo>
                  <a:pt x="88211" y="294408"/>
                </a:lnTo>
                <a:lnTo>
                  <a:pt x="75351" y="292224"/>
                </a:lnTo>
                <a:lnTo>
                  <a:pt x="74035" y="291738"/>
                </a:lnTo>
                <a:lnTo>
                  <a:pt x="64770" y="294894"/>
                </a:lnTo>
                <a:lnTo>
                  <a:pt x="62484" y="296418"/>
                </a:lnTo>
                <a:lnTo>
                  <a:pt x="61722" y="296418"/>
                </a:lnTo>
                <a:lnTo>
                  <a:pt x="61722" y="297180"/>
                </a:lnTo>
                <a:lnTo>
                  <a:pt x="60198" y="297942"/>
                </a:lnTo>
                <a:lnTo>
                  <a:pt x="60198" y="298704"/>
                </a:lnTo>
                <a:lnTo>
                  <a:pt x="59436" y="298704"/>
                </a:lnTo>
                <a:lnTo>
                  <a:pt x="59436" y="566928"/>
                </a:lnTo>
                <a:lnTo>
                  <a:pt x="58674" y="568452"/>
                </a:lnTo>
                <a:lnTo>
                  <a:pt x="58674" y="576821"/>
                </a:lnTo>
                <a:lnTo>
                  <a:pt x="63246" y="575310"/>
                </a:lnTo>
                <a:lnTo>
                  <a:pt x="64770" y="574548"/>
                </a:lnTo>
                <a:lnTo>
                  <a:pt x="67056" y="572262"/>
                </a:lnTo>
                <a:lnTo>
                  <a:pt x="67056" y="571500"/>
                </a:lnTo>
                <a:lnTo>
                  <a:pt x="67818" y="571500"/>
                </a:lnTo>
                <a:lnTo>
                  <a:pt x="67818" y="304038"/>
                </a:lnTo>
                <a:lnTo>
                  <a:pt x="68580" y="302514"/>
                </a:lnTo>
                <a:lnTo>
                  <a:pt x="68580" y="303276"/>
                </a:lnTo>
                <a:lnTo>
                  <a:pt x="79681" y="299993"/>
                </a:lnTo>
                <a:lnTo>
                  <a:pt x="91144" y="298256"/>
                </a:lnTo>
                <a:lnTo>
                  <a:pt x="103371" y="297266"/>
                </a:lnTo>
                <a:lnTo>
                  <a:pt x="114300" y="296418"/>
                </a:lnTo>
                <a:close/>
              </a:path>
              <a:path w="132079" h="584200">
                <a:moveTo>
                  <a:pt x="59436" y="16763"/>
                </a:moveTo>
                <a:lnTo>
                  <a:pt x="59055" y="16382"/>
                </a:lnTo>
                <a:lnTo>
                  <a:pt x="59182" y="16763"/>
                </a:lnTo>
                <a:lnTo>
                  <a:pt x="59436" y="16763"/>
                </a:lnTo>
                <a:close/>
              </a:path>
              <a:path w="132079" h="584200">
                <a:moveTo>
                  <a:pt x="59436" y="17525"/>
                </a:moveTo>
                <a:lnTo>
                  <a:pt x="59182" y="16763"/>
                </a:lnTo>
                <a:lnTo>
                  <a:pt x="59436" y="17525"/>
                </a:lnTo>
                <a:close/>
              </a:path>
              <a:path w="132079" h="584200">
                <a:moveTo>
                  <a:pt x="59436" y="17525"/>
                </a:moveTo>
                <a:lnTo>
                  <a:pt x="59436" y="16763"/>
                </a:lnTo>
                <a:lnTo>
                  <a:pt x="59182" y="16763"/>
                </a:lnTo>
                <a:lnTo>
                  <a:pt x="59436" y="17525"/>
                </a:lnTo>
                <a:close/>
              </a:path>
              <a:path w="132079" h="584200">
                <a:moveTo>
                  <a:pt x="68580" y="280034"/>
                </a:moveTo>
                <a:lnTo>
                  <a:pt x="68580" y="13715"/>
                </a:lnTo>
                <a:lnTo>
                  <a:pt x="67818" y="12953"/>
                </a:lnTo>
                <a:lnTo>
                  <a:pt x="67818" y="278892"/>
                </a:lnTo>
                <a:lnTo>
                  <a:pt x="68326" y="279908"/>
                </a:lnTo>
                <a:lnTo>
                  <a:pt x="68580" y="280034"/>
                </a:lnTo>
                <a:close/>
              </a:path>
              <a:path w="132079" h="584200">
                <a:moveTo>
                  <a:pt x="68326" y="279908"/>
                </a:moveTo>
                <a:lnTo>
                  <a:pt x="67818" y="278892"/>
                </a:lnTo>
                <a:lnTo>
                  <a:pt x="68122" y="279806"/>
                </a:lnTo>
                <a:lnTo>
                  <a:pt x="68326" y="279908"/>
                </a:lnTo>
                <a:close/>
              </a:path>
              <a:path w="132079" h="584200">
                <a:moveTo>
                  <a:pt x="68122" y="279806"/>
                </a:moveTo>
                <a:lnTo>
                  <a:pt x="67818" y="278892"/>
                </a:lnTo>
                <a:lnTo>
                  <a:pt x="67818" y="279654"/>
                </a:lnTo>
                <a:lnTo>
                  <a:pt x="68122" y="279806"/>
                </a:lnTo>
                <a:close/>
              </a:path>
              <a:path w="132079" h="584200">
                <a:moveTo>
                  <a:pt x="68199" y="280034"/>
                </a:moveTo>
                <a:lnTo>
                  <a:pt x="68122" y="279806"/>
                </a:lnTo>
                <a:lnTo>
                  <a:pt x="67818" y="279654"/>
                </a:lnTo>
                <a:lnTo>
                  <a:pt x="68199" y="280034"/>
                </a:lnTo>
                <a:close/>
              </a:path>
              <a:path w="132079" h="584200">
                <a:moveTo>
                  <a:pt x="68580" y="303276"/>
                </a:moveTo>
                <a:lnTo>
                  <a:pt x="68580" y="302514"/>
                </a:lnTo>
                <a:lnTo>
                  <a:pt x="67818" y="304038"/>
                </a:lnTo>
                <a:lnTo>
                  <a:pt x="68580" y="303276"/>
                </a:lnTo>
                <a:close/>
              </a:path>
              <a:path w="132079" h="584200">
                <a:moveTo>
                  <a:pt x="68580" y="569214"/>
                </a:moveTo>
                <a:lnTo>
                  <a:pt x="68580" y="303276"/>
                </a:lnTo>
                <a:lnTo>
                  <a:pt x="67818" y="304038"/>
                </a:lnTo>
                <a:lnTo>
                  <a:pt x="67818" y="570738"/>
                </a:lnTo>
                <a:lnTo>
                  <a:pt x="68580" y="569214"/>
                </a:lnTo>
                <a:close/>
              </a:path>
              <a:path w="132079" h="584200">
                <a:moveTo>
                  <a:pt x="68580" y="280416"/>
                </a:moveTo>
                <a:lnTo>
                  <a:pt x="68326" y="279908"/>
                </a:lnTo>
                <a:lnTo>
                  <a:pt x="68122" y="279806"/>
                </a:lnTo>
                <a:lnTo>
                  <a:pt x="68199" y="280034"/>
                </a:lnTo>
                <a:lnTo>
                  <a:pt x="68580" y="280416"/>
                </a:lnTo>
                <a:close/>
              </a:path>
              <a:path w="132079" h="584200">
                <a:moveTo>
                  <a:pt x="68580" y="281178"/>
                </a:moveTo>
                <a:lnTo>
                  <a:pt x="68580" y="280416"/>
                </a:lnTo>
                <a:lnTo>
                  <a:pt x="68199" y="280034"/>
                </a:lnTo>
                <a:lnTo>
                  <a:pt x="68580" y="281178"/>
                </a:lnTo>
                <a:close/>
              </a:path>
              <a:path w="132079" h="584200">
                <a:moveTo>
                  <a:pt x="131826" y="294132"/>
                </a:moveTo>
                <a:lnTo>
                  <a:pt x="131826" y="288798"/>
                </a:lnTo>
                <a:lnTo>
                  <a:pt x="129540" y="287274"/>
                </a:lnTo>
                <a:lnTo>
                  <a:pt x="126492" y="287229"/>
                </a:lnTo>
                <a:lnTo>
                  <a:pt x="113538" y="286461"/>
                </a:lnTo>
                <a:lnTo>
                  <a:pt x="91492" y="285011"/>
                </a:lnTo>
                <a:lnTo>
                  <a:pt x="79104" y="283402"/>
                </a:lnTo>
                <a:lnTo>
                  <a:pt x="69342" y="280416"/>
                </a:lnTo>
                <a:lnTo>
                  <a:pt x="68326" y="279908"/>
                </a:lnTo>
                <a:lnTo>
                  <a:pt x="68580" y="280416"/>
                </a:lnTo>
                <a:lnTo>
                  <a:pt x="68580" y="289724"/>
                </a:lnTo>
                <a:lnTo>
                  <a:pt x="74035" y="291738"/>
                </a:lnTo>
                <a:lnTo>
                  <a:pt x="75141" y="291362"/>
                </a:lnTo>
                <a:lnTo>
                  <a:pt x="89163" y="289078"/>
                </a:lnTo>
                <a:lnTo>
                  <a:pt x="103371" y="287798"/>
                </a:lnTo>
                <a:lnTo>
                  <a:pt x="113538" y="287310"/>
                </a:lnTo>
                <a:lnTo>
                  <a:pt x="126492" y="287274"/>
                </a:lnTo>
                <a:lnTo>
                  <a:pt x="126492" y="296418"/>
                </a:lnTo>
                <a:lnTo>
                  <a:pt x="129540" y="296418"/>
                </a:lnTo>
                <a:lnTo>
                  <a:pt x="131826" y="294132"/>
                </a:lnTo>
                <a:close/>
              </a:path>
              <a:path w="132079" h="584200">
                <a:moveTo>
                  <a:pt x="126492" y="296418"/>
                </a:moveTo>
                <a:lnTo>
                  <a:pt x="126492" y="287274"/>
                </a:lnTo>
                <a:lnTo>
                  <a:pt x="113538" y="287310"/>
                </a:lnTo>
                <a:lnTo>
                  <a:pt x="103371" y="287798"/>
                </a:lnTo>
                <a:lnTo>
                  <a:pt x="89163" y="289078"/>
                </a:lnTo>
                <a:lnTo>
                  <a:pt x="75141" y="291362"/>
                </a:lnTo>
                <a:lnTo>
                  <a:pt x="74035" y="291738"/>
                </a:lnTo>
                <a:lnTo>
                  <a:pt x="75351" y="292224"/>
                </a:lnTo>
                <a:lnTo>
                  <a:pt x="88211" y="294408"/>
                </a:lnTo>
                <a:lnTo>
                  <a:pt x="103371" y="295653"/>
                </a:lnTo>
                <a:lnTo>
                  <a:pt x="113538" y="296418"/>
                </a:lnTo>
                <a:lnTo>
                  <a:pt x="126492" y="296418"/>
                </a:lnTo>
                <a:close/>
              </a:path>
            </a:pathLst>
          </a:custGeom>
          <a:solidFill>
            <a:srgbClr val="497D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5215841" y="5242336"/>
            <a:ext cx="2066289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Calibri"/>
                <a:cs typeface="Calibri"/>
              </a:rPr>
              <a:t>recalcula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los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estados</a:t>
            </a:r>
            <a:endParaRPr sz="120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</a:pPr>
            <a:r>
              <a:rPr sz="1200" dirty="0">
                <a:latin typeface="Calibri"/>
                <a:cs typeface="Calibri"/>
              </a:rPr>
              <a:t>a partir </a:t>
            </a:r>
            <a:r>
              <a:rPr sz="1200" spc="-5" dirty="0">
                <a:latin typeface="Calibri"/>
                <a:cs typeface="Calibri"/>
              </a:rPr>
              <a:t>de los estados nominales </a:t>
            </a:r>
            <a:r>
              <a:rPr sz="1200" spc="-26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más</a:t>
            </a:r>
            <a:r>
              <a:rPr sz="1200" spc="-5" dirty="0">
                <a:latin typeface="Calibri"/>
                <a:cs typeface="Calibri"/>
              </a:rPr>
              <a:t> los</a:t>
            </a:r>
            <a:r>
              <a:rPr sz="1200" spc="1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estados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error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error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23" name="object 2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215222" y="4710813"/>
            <a:ext cx="1783210" cy="603116"/>
          </a:xfrm>
          <a:prstGeom prst="rect">
            <a:avLst/>
          </a:prstGeom>
        </p:spPr>
      </p:pic>
      <p:sp>
        <p:nvSpPr>
          <p:cNvPr id="24" name="object 24"/>
          <p:cNvSpPr/>
          <p:nvPr/>
        </p:nvSpPr>
        <p:spPr>
          <a:xfrm>
            <a:off x="6738056" y="4864892"/>
            <a:ext cx="350520" cy="277495"/>
          </a:xfrm>
          <a:custGeom>
            <a:avLst/>
            <a:gdLst/>
            <a:ahLst/>
            <a:cxnLst/>
            <a:rect l="l" t="t" r="r" b="b"/>
            <a:pathLst>
              <a:path w="350520" h="277495">
                <a:moveTo>
                  <a:pt x="213360" y="70103"/>
                </a:moveTo>
                <a:lnTo>
                  <a:pt x="0" y="70103"/>
                </a:lnTo>
                <a:lnTo>
                  <a:pt x="0" y="208025"/>
                </a:lnTo>
                <a:lnTo>
                  <a:pt x="2286" y="208025"/>
                </a:lnTo>
                <a:lnTo>
                  <a:pt x="2286" y="73151"/>
                </a:lnTo>
                <a:lnTo>
                  <a:pt x="3810" y="71627"/>
                </a:lnTo>
                <a:lnTo>
                  <a:pt x="3810" y="73151"/>
                </a:lnTo>
                <a:lnTo>
                  <a:pt x="211836" y="73151"/>
                </a:lnTo>
                <a:lnTo>
                  <a:pt x="211836" y="71627"/>
                </a:lnTo>
                <a:lnTo>
                  <a:pt x="213360" y="70103"/>
                </a:lnTo>
                <a:close/>
              </a:path>
              <a:path w="350520" h="277495">
                <a:moveTo>
                  <a:pt x="3810" y="73151"/>
                </a:moveTo>
                <a:lnTo>
                  <a:pt x="3810" y="71627"/>
                </a:lnTo>
                <a:lnTo>
                  <a:pt x="2286" y="73151"/>
                </a:lnTo>
                <a:lnTo>
                  <a:pt x="3810" y="73151"/>
                </a:lnTo>
                <a:close/>
              </a:path>
              <a:path w="350520" h="277495">
                <a:moveTo>
                  <a:pt x="3810" y="204977"/>
                </a:moveTo>
                <a:lnTo>
                  <a:pt x="3810" y="73151"/>
                </a:lnTo>
                <a:lnTo>
                  <a:pt x="2286" y="73151"/>
                </a:lnTo>
                <a:lnTo>
                  <a:pt x="2286" y="204977"/>
                </a:lnTo>
                <a:lnTo>
                  <a:pt x="3810" y="204977"/>
                </a:lnTo>
                <a:close/>
              </a:path>
              <a:path w="350520" h="277495">
                <a:moveTo>
                  <a:pt x="215646" y="269747"/>
                </a:moveTo>
                <a:lnTo>
                  <a:pt x="215646" y="204977"/>
                </a:lnTo>
                <a:lnTo>
                  <a:pt x="2286" y="204977"/>
                </a:lnTo>
                <a:lnTo>
                  <a:pt x="3810" y="206501"/>
                </a:lnTo>
                <a:lnTo>
                  <a:pt x="3810" y="208025"/>
                </a:lnTo>
                <a:lnTo>
                  <a:pt x="211836" y="208025"/>
                </a:lnTo>
                <a:lnTo>
                  <a:pt x="211836" y="206501"/>
                </a:lnTo>
                <a:lnTo>
                  <a:pt x="213360" y="208025"/>
                </a:lnTo>
                <a:lnTo>
                  <a:pt x="213360" y="272033"/>
                </a:lnTo>
                <a:lnTo>
                  <a:pt x="215646" y="269747"/>
                </a:lnTo>
                <a:close/>
              </a:path>
              <a:path w="350520" h="277495">
                <a:moveTo>
                  <a:pt x="3810" y="208025"/>
                </a:moveTo>
                <a:lnTo>
                  <a:pt x="3810" y="206501"/>
                </a:lnTo>
                <a:lnTo>
                  <a:pt x="2286" y="204977"/>
                </a:lnTo>
                <a:lnTo>
                  <a:pt x="2286" y="208025"/>
                </a:lnTo>
                <a:lnTo>
                  <a:pt x="3810" y="208025"/>
                </a:lnTo>
                <a:close/>
              </a:path>
              <a:path w="350520" h="277495">
                <a:moveTo>
                  <a:pt x="215646" y="3809"/>
                </a:moveTo>
                <a:lnTo>
                  <a:pt x="211836" y="0"/>
                </a:lnTo>
                <a:lnTo>
                  <a:pt x="211836" y="70103"/>
                </a:lnTo>
                <a:lnTo>
                  <a:pt x="212597" y="70103"/>
                </a:lnTo>
                <a:lnTo>
                  <a:pt x="212597" y="5333"/>
                </a:lnTo>
                <a:lnTo>
                  <a:pt x="215646" y="3809"/>
                </a:lnTo>
                <a:close/>
              </a:path>
              <a:path w="350520" h="277495">
                <a:moveTo>
                  <a:pt x="213360" y="73151"/>
                </a:moveTo>
                <a:lnTo>
                  <a:pt x="213360" y="70103"/>
                </a:lnTo>
                <a:lnTo>
                  <a:pt x="211836" y="71627"/>
                </a:lnTo>
                <a:lnTo>
                  <a:pt x="211836" y="73151"/>
                </a:lnTo>
                <a:lnTo>
                  <a:pt x="213360" y="73151"/>
                </a:lnTo>
                <a:close/>
              </a:path>
              <a:path w="350520" h="277495">
                <a:moveTo>
                  <a:pt x="213360" y="208025"/>
                </a:moveTo>
                <a:lnTo>
                  <a:pt x="211836" y="206501"/>
                </a:lnTo>
                <a:lnTo>
                  <a:pt x="211836" y="208025"/>
                </a:lnTo>
                <a:lnTo>
                  <a:pt x="213360" y="208025"/>
                </a:lnTo>
                <a:close/>
              </a:path>
              <a:path w="350520" h="277495">
                <a:moveTo>
                  <a:pt x="213360" y="272033"/>
                </a:moveTo>
                <a:lnTo>
                  <a:pt x="213360" y="208025"/>
                </a:lnTo>
                <a:lnTo>
                  <a:pt x="211836" y="208025"/>
                </a:lnTo>
                <a:lnTo>
                  <a:pt x="211836" y="277367"/>
                </a:lnTo>
                <a:lnTo>
                  <a:pt x="212597" y="276605"/>
                </a:lnTo>
                <a:lnTo>
                  <a:pt x="212597" y="272795"/>
                </a:lnTo>
                <a:lnTo>
                  <a:pt x="213360" y="272033"/>
                </a:lnTo>
                <a:close/>
              </a:path>
              <a:path w="350520" h="277495">
                <a:moveTo>
                  <a:pt x="350520" y="138683"/>
                </a:moveTo>
                <a:lnTo>
                  <a:pt x="215646" y="3809"/>
                </a:lnTo>
                <a:lnTo>
                  <a:pt x="212597" y="5333"/>
                </a:lnTo>
                <a:lnTo>
                  <a:pt x="346329" y="139064"/>
                </a:lnTo>
                <a:lnTo>
                  <a:pt x="347472" y="137921"/>
                </a:lnTo>
                <a:lnTo>
                  <a:pt x="347472" y="141731"/>
                </a:lnTo>
                <a:lnTo>
                  <a:pt x="350520" y="138683"/>
                </a:lnTo>
                <a:close/>
              </a:path>
              <a:path w="350520" h="277495">
                <a:moveTo>
                  <a:pt x="215646" y="73151"/>
                </a:moveTo>
                <a:lnTo>
                  <a:pt x="215646" y="8381"/>
                </a:lnTo>
                <a:lnTo>
                  <a:pt x="212597" y="5333"/>
                </a:lnTo>
                <a:lnTo>
                  <a:pt x="212597" y="70103"/>
                </a:lnTo>
                <a:lnTo>
                  <a:pt x="213360" y="70103"/>
                </a:lnTo>
                <a:lnTo>
                  <a:pt x="213360" y="73151"/>
                </a:lnTo>
                <a:lnTo>
                  <a:pt x="215646" y="73151"/>
                </a:lnTo>
                <a:close/>
              </a:path>
              <a:path w="350520" h="277495">
                <a:moveTo>
                  <a:pt x="347472" y="141731"/>
                </a:moveTo>
                <a:lnTo>
                  <a:pt x="347472" y="140207"/>
                </a:lnTo>
                <a:lnTo>
                  <a:pt x="346329" y="139064"/>
                </a:lnTo>
                <a:lnTo>
                  <a:pt x="212597" y="272795"/>
                </a:lnTo>
                <a:lnTo>
                  <a:pt x="215646" y="273557"/>
                </a:lnTo>
                <a:lnTo>
                  <a:pt x="347472" y="141731"/>
                </a:lnTo>
                <a:close/>
              </a:path>
              <a:path w="350520" h="277495">
                <a:moveTo>
                  <a:pt x="215646" y="273557"/>
                </a:moveTo>
                <a:lnTo>
                  <a:pt x="212597" y="272795"/>
                </a:lnTo>
                <a:lnTo>
                  <a:pt x="212597" y="276605"/>
                </a:lnTo>
                <a:lnTo>
                  <a:pt x="215646" y="273557"/>
                </a:lnTo>
                <a:close/>
              </a:path>
              <a:path w="350520" h="277495">
                <a:moveTo>
                  <a:pt x="347472" y="140207"/>
                </a:moveTo>
                <a:lnTo>
                  <a:pt x="347472" y="137921"/>
                </a:lnTo>
                <a:lnTo>
                  <a:pt x="346329" y="139064"/>
                </a:lnTo>
                <a:lnTo>
                  <a:pt x="347472" y="1402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910793" y="5930930"/>
            <a:ext cx="242570" cy="1064260"/>
          </a:xfrm>
          <a:custGeom>
            <a:avLst/>
            <a:gdLst/>
            <a:ahLst/>
            <a:cxnLst/>
            <a:rect l="l" t="t" r="r" b="b"/>
            <a:pathLst>
              <a:path w="242570" h="1064259">
                <a:moveTo>
                  <a:pt x="124968" y="523087"/>
                </a:moveTo>
                <a:lnTo>
                  <a:pt x="124968" y="512826"/>
                </a:lnTo>
                <a:lnTo>
                  <a:pt x="123444" y="511302"/>
                </a:lnTo>
                <a:lnTo>
                  <a:pt x="123444" y="22097"/>
                </a:lnTo>
                <a:lnTo>
                  <a:pt x="122682" y="20573"/>
                </a:lnTo>
                <a:lnTo>
                  <a:pt x="122682" y="19811"/>
                </a:lnTo>
                <a:lnTo>
                  <a:pt x="121920" y="19811"/>
                </a:lnTo>
                <a:lnTo>
                  <a:pt x="121158" y="18287"/>
                </a:lnTo>
                <a:lnTo>
                  <a:pt x="119634" y="16763"/>
                </a:lnTo>
                <a:lnTo>
                  <a:pt x="116586" y="14477"/>
                </a:lnTo>
                <a:lnTo>
                  <a:pt x="115824" y="14477"/>
                </a:lnTo>
                <a:lnTo>
                  <a:pt x="109255" y="11594"/>
                </a:lnTo>
                <a:lnTo>
                  <a:pt x="101017" y="9367"/>
                </a:lnTo>
                <a:lnTo>
                  <a:pt x="85344" y="6095"/>
                </a:lnTo>
                <a:lnTo>
                  <a:pt x="76200" y="4571"/>
                </a:lnTo>
                <a:lnTo>
                  <a:pt x="67056" y="3809"/>
                </a:lnTo>
                <a:lnTo>
                  <a:pt x="57150" y="2285"/>
                </a:lnTo>
                <a:lnTo>
                  <a:pt x="47244" y="1523"/>
                </a:lnTo>
                <a:lnTo>
                  <a:pt x="37154" y="851"/>
                </a:lnTo>
                <a:lnTo>
                  <a:pt x="24384" y="761"/>
                </a:lnTo>
                <a:lnTo>
                  <a:pt x="12954" y="0"/>
                </a:lnTo>
                <a:lnTo>
                  <a:pt x="762" y="0"/>
                </a:lnTo>
                <a:lnTo>
                  <a:pt x="0" y="9906"/>
                </a:lnTo>
                <a:lnTo>
                  <a:pt x="12954" y="9931"/>
                </a:lnTo>
                <a:lnTo>
                  <a:pt x="35468" y="10681"/>
                </a:lnTo>
                <a:lnTo>
                  <a:pt x="60726" y="12449"/>
                </a:lnTo>
                <a:lnTo>
                  <a:pt x="85720" y="15803"/>
                </a:lnTo>
                <a:lnTo>
                  <a:pt x="108204" y="21335"/>
                </a:lnTo>
                <a:lnTo>
                  <a:pt x="112014" y="22859"/>
                </a:lnTo>
                <a:lnTo>
                  <a:pt x="112014" y="23240"/>
                </a:lnTo>
                <a:lnTo>
                  <a:pt x="114300" y="24383"/>
                </a:lnTo>
                <a:lnTo>
                  <a:pt x="115062" y="25907"/>
                </a:lnTo>
                <a:lnTo>
                  <a:pt x="115062" y="515112"/>
                </a:lnTo>
                <a:lnTo>
                  <a:pt x="115824" y="515873"/>
                </a:lnTo>
                <a:lnTo>
                  <a:pt x="115824" y="516636"/>
                </a:lnTo>
                <a:lnTo>
                  <a:pt x="116586" y="518159"/>
                </a:lnTo>
                <a:lnTo>
                  <a:pt x="117348" y="518159"/>
                </a:lnTo>
                <a:lnTo>
                  <a:pt x="118110" y="519684"/>
                </a:lnTo>
                <a:lnTo>
                  <a:pt x="118872" y="519684"/>
                </a:lnTo>
                <a:lnTo>
                  <a:pt x="118872" y="520445"/>
                </a:lnTo>
                <a:lnTo>
                  <a:pt x="121920" y="521970"/>
                </a:lnTo>
                <a:lnTo>
                  <a:pt x="122682" y="521970"/>
                </a:lnTo>
                <a:lnTo>
                  <a:pt x="124968" y="523087"/>
                </a:lnTo>
                <a:close/>
              </a:path>
              <a:path w="242570" h="1064259">
                <a:moveTo>
                  <a:pt x="112014" y="1050798"/>
                </a:moveTo>
                <a:lnTo>
                  <a:pt x="112014" y="1040891"/>
                </a:lnTo>
                <a:lnTo>
                  <a:pt x="108204" y="1042416"/>
                </a:lnTo>
                <a:lnTo>
                  <a:pt x="85720" y="1047902"/>
                </a:lnTo>
                <a:lnTo>
                  <a:pt x="35468" y="1053062"/>
                </a:lnTo>
                <a:lnTo>
                  <a:pt x="0" y="1053846"/>
                </a:lnTo>
                <a:lnTo>
                  <a:pt x="762" y="1063752"/>
                </a:lnTo>
                <a:lnTo>
                  <a:pt x="12954" y="1063752"/>
                </a:lnTo>
                <a:lnTo>
                  <a:pt x="37154" y="1062695"/>
                </a:lnTo>
                <a:lnTo>
                  <a:pt x="63074" y="1060770"/>
                </a:lnTo>
                <a:lnTo>
                  <a:pt x="88699" y="1057097"/>
                </a:lnTo>
                <a:lnTo>
                  <a:pt x="112014" y="1050798"/>
                </a:lnTo>
                <a:close/>
              </a:path>
              <a:path w="242570" h="1064259">
                <a:moveTo>
                  <a:pt x="112014" y="23240"/>
                </a:moveTo>
                <a:lnTo>
                  <a:pt x="112014" y="22859"/>
                </a:lnTo>
                <a:lnTo>
                  <a:pt x="111252" y="22859"/>
                </a:lnTo>
                <a:lnTo>
                  <a:pt x="112014" y="23240"/>
                </a:lnTo>
                <a:close/>
              </a:path>
              <a:path w="242570" h="1064259">
                <a:moveTo>
                  <a:pt x="225552" y="536448"/>
                </a:moveTo>
                <a:lnTo>
                  <a:pt x="214122" y="536448"/>
                </a:lnTo>
                <a:lnTo>
                  <a:pt x="201125" y="535628"/>
                </a:lnTo>
                <a:lnTo>
                  <a:pt x="180594" y="534162"/>
                </a:lnTo>
                <a:lnTo>
                  <a:pt x="170688" y="533400"/>
                </a:lnTo>
                <a:lnTo>
                  <a:pt x="161544" y="531876"/>
                </a:lnTo>
                <a:lnTo>
                  <a:pt x="153348" y="532621"/>
                </a:lnTo>
                <a:lnTo>
                  <a:pt x="152739" y="532722"/>
                </a:lnTo>
                <a:lnTo>
                  <a:pt x="145542" y="534162"/>
                </a:lnTo>
                <a:lnTo>
                  <a:pt x="138684" y="535686"/>
                </a:lnTo>
                <a:lnTo>
                  <a:pt x="132588" y="537972"/>
                </a:lnTo>
                <a:lnTo>
                  <a:pt x="127254" y="539496"/>
                </a:lnTo>
                <a:lnTo>
                  <a:pt x="122682" y="541782"/>
                </a:lnTo>
                <a:lnTo>
                  <a:pt x="121920" y="541782"/>
                </a:lnTo>
                <a:lnTo>
                  <a:pt x="118872" y="543306"/>
                </a:lnTo>
                <a:lnTo>
                  <a:pt x="118872" y="544068"/>
                </a:lnTo>
                <a:lnTo>
                  <a:pt x="118110" y="544068"/>
                </a:lnTo>
                <a:lnTo>
                  <a:pt x="117348" y="545592"/>
                </a:lnTo>
                <a:lnTo>
                  <a:pt x="115824" y="546354"/>
                </a:lnTo>
                <a:lnTo>
                  <a:pt x="115824" y="547878"/>
                </a:lnTo>
                <a:lnTo>
                  <a:pt x="115062" y="548640"/>
                </a:lnTo>
                <a:lnTo>
                  <a:pt x="115062" y="1037844"/>
                </a:lnTo>
                <a:lnTo>
                  <a:pt x="114300" y="1039368"/>
                </a:lnTo>
                <a:lnTo>
                  <a:pt x="111252" y="1040891"/>
                </a:lnTo>
                <a:lnTo>
                  <a:pt x="112014" y="1040891"/>
                </a:lnTo>
                <a:lnTo>
                  <a:pt x="112014" y="1050798"/>
                </a:lnTo>
                <a:lnTo>
                  <a:pt x="115824" y="1049274"/>
                </a:lnTo>
                <a:lnTo>
                  <a:pt x="116586" y="1049274"/>
                </a:lnTo>
                <a:lnTo>
                  <a:pt x="116586" y="1048512"/>
                </a:lnTo>
                <a:lnTo>
                  <a:pt x="119634" y="1046988"/>
                </a:lnTo>
                <a:lnTo>
                  <a:pt x="122682" y="1043940"/>
                </a:lnTo>
                <a:lnTo>
                  <a:pt x="122682" y="1043178"/>
                </a:lnTo>
                <a:lnTo>
                  <a:pt x="123444" y="1042416"/>
                </a:lnTo>
                <a:lnTo>
                  <a:pt x="123444" y="552450"/>
                </a:lnTo>
                <a:lnTo>
                  <a:pt x="124968" y="550926"/>
                </a:lnTo>
                <a:lnTo>
                  <a:pt x="124968" y="551116"/>
                </a:lnTo>
                <a:lnTo>
                  <a:pt x="127254" y="549402"/>
                </a:lnTo>
                <a:lnTo>
                  <a:pt x="127254" y="549859"/>
                </a:lnTo>
                <a:lnTo>
                  <a:pt x="130302" y="548640"/>
                </a:lnTo>
                <a:lnTo>
                  <a:pt x="153348" y="542755"/>
                </a:lnTo>
                <a:lnTo>
                  <a:pt x="177474" y="539295"/>
                </a:lnTo>
                <a:lnTo>
                  <a:pt x="201125" y="537512"/>
                </a:lnTo>
                <a:lnTo>
                  <a:pt x="202257" y="537441"/>
                </a:lnTo>
                <a:lnTo>
                  <a:pt x="225552" y="536448"/>
                </a:lnTo>
                <a:close/>
              </a:path>
              <a:path w="242570" h="1064259">
                <a:moveTo>
                  <a:pt x="115062" y="25907"/>
                </a:moveTo>
                <a:lnTo>
                  <a:pt x="114300" y="24383"/>
                </a:lnTo>
                <a:lnTo>
                  <a:pt x="113538" y="24383"/>
                </a:lnTo>
                <a:lnTo>
                  <a:pt x="115062" y="25907"/>
                </a:lnTo>
                <a:close/>
              </a:path>
              <a:path w="242570" h="1064259">
                <a:moveTo>
                  <a:pt x="115062" y="1037844"/>
                </a:moveTo>
                <a:lnTo>
                  <a:pt x="113538" y="1039368"/>
                </a:lnTo>
                <a:lnTo>
                  <a:pt x="114300" y="1039368"/>
                </a:lnTo>
                <a:lnTo>
                  <a:pt x="115062" y="1037844"/>
                </a:lnTo>
                <a:close/>
              </a:path>
              <a:path w="242570" h="1064259">
                <a:moveTo>
                  <a:pt x="115062" y="514350"/>
                </a:moveTo>
                <a:lnTo>
                  <a:pt x="115062" y="25907"/>
                </a:lnTo>
                <a:lnTo>
                  <a:pt x="114300" y="25145"/>
                </a:lnTo>
                <a:lnTo>
                  <a:pt x="114300" y="514350"/>
                </a:lnTo>
                <a:lnTo>
                  <a:pt x="115062" y="514350"/>
                </a:lnTo>
                <a:close/>
              </a:path>
              <a:path w="242570" h="1064259">
                <a:moveTo>
                  <a:pt x="115062" y="1037844"/>
                </a:moveTo>
                <a:lnTo>
                  <a:pt x="115062" y="549402"/>
                </a:lnTo>
                <a:lnTo>
                  <a:pt x="114300" y="549402"/>
                </a:lnTo>
                <a:lnTo>
                  <a:pt x="114300" y="1038606"/>
                </a:lnTo>
                <a:lnTo>
                  <a:pt x="115062" y="1037844"/>
                </a:lnTo>
                <a:close/>
              </a:path>
              <a:path w="242570" h="1064259">
                <a:moveTo>
                  <a:pt x="124714" y="512317"/>
                </a:moveTo>
                <a:lnTo>
                  <a:pt x="124206" y="511302"/>
                </a:lnTo>
                <a:lnTo>
                  <a:pt x="124206" y="24383"/>
                </a:lnTo>
                <a:lnTo>
                  <a:pt x="123444" y="22859"/>
                </a:lnTo>
                <a:lnTo>
                  <a:pt x="123444" y="511302"/>
                </a:lnTo>
                <a:lnTo>
                  <a:pt x="124206" y="512064"/>
                </a:lnTo>
                <a:lnTo>
                  <a:pt x="124714" y="512317"/>
                </a:lnTo>
                <a:close/>
              </a:path>
              <a:path w="242570" h="1064259">
                <a:moveTo>
                  <a:pt x="124815" y="551230"/>
                </a:moveTo>
                <a:lnTo>
                  <a:pt x="124206" y="551688"/>
                </a:lnTo>
                <a:lnTo>
                  <a:pt x="123444" y="552450"/>
                </a:lnTo>
                <a:lnTo>
                  <a:pt x="124206" y="552450"/>
                </a:lnTo>
                <a:lnTo>
                  <a:pt x="124815" y="551230"/>
                </a:lnTo>
                <a:close/>
              </a:path>
              <a:path w="242570" h="1064259">
                <a:moveTo>
                  <a:pt x="124206" y="1039368"/>
                </a:moveTo>
                <a:lnTo>
                  <a:pt x="124206" y="552450"/>
                </a:lnTo>
                <a:lnTo>
                  <a:pt x="123444" y="552450"/>
                </a:lnTo>
                <a:lnTo>
                  <a:pt x="123444" y="1040891"/>
                </a:lnTo>
                <a:lnTo>
                  <a:pt x="124206" y="1039368"/>
                </a:lnTo>
                <a:close/>
              </a:path>
              <a:path w="242570" h="1064259">
                <a:moveTo>
                  <a:pt x="124968" y="512826"/>
                </a:moveTo>
                <a:lnTo>
                  <a:pt x="124714" y="512317"/>
                </a:lnTo>
                <a:lnTo>
                  <a:pt x="124206" y="512064"/>
                </a:lnTo>
                <a:lnTo>
                  <a:pt x="124968" y="512826"/>
                </a:lnTo>
                <a:close/>
              </a:path>
              <a:path w="242570" h="1064259">
                <a:moveTo>
                  <a:pt x="124968" y="550926"/>
                </a:moveTo>
                <a:lnTo>
                  <a:pt x="124206" y="551688"/>
                </a:lnTo>
                <a:lnTo>
                  <a:pt x="124815" y="551230"/>
                </a:lnTo>
                <a:lnTo>
                  <a:pt x="124968" y="550926"/>
                </a:lnTo>
                <a:close/>
              </a:path>
              <a:path w="242570" h="1064259">
                <a:moveTo>
                  <a:pt x="127254" y="513588"/>
                </a:moveTo>
                <a:lnTo>
                  <a:pt x="124714" y="512317"/>
                </a:lnTo>
                <a:lnTo>
                  <a:pt x="124968" y="512826"/>
                </a:lnTo>
                <a:lnTo>
                  <a:pt x="124968" y="523087"/>
                </a:lnTo>
                <a:lnTo>
                  <a:pt x="126492" y="523831"/>
                </a:lnTo>
                <a:lnTo>
                  <a:pt x="126492" y="513588"/>
                </a:lnTo>
                <a:lnTo>
                  <a:pt x="127254" y="513588"/>
                </a:lnTo>
                <a:close/>
              </a:path>
              <a:path w="242570" h="1064259">
                <a:moveTo>
                  <a:pt x="124968" y="551116"/>
                </a:moveTo>
                <a:lnTo>
                  <a:pt x="124968" y="550926"/>
                </a:lnTo>
                <a:lnTo>
                  <a:pt x="124815" y="551230"/>
                </a:lnTo>
                <a:lnTo>
                  <a:pt x="124968" y="551116"/>
                </a:lnTo>
                <a:close/>
              </a:path>
              <a:path w="242570" h="1064259">
                <a:moveTo>
                  <a:pt x="225552" y="527304"/>
                </a:moveTo>
                <a:lnTo>
                  <a:pt x="177355" y="524408"/>
                </a:lnTo>
                <a:lnTo>
                  <a:pt x="130302" y="515112"/>
                </a:lnTo>
                <a:lnTo>
                  <a:pt x="126492" y="513588"/>
                </a:lnTo>
                <a:lnTo>
                  <a:pt x="126492" y="523831"/>
                </a:lnTo>
                <a:lnTo>
                  <a:pt x="128991" y="525053"/>
                </a:lnTo>
                <a:lnTo>
                  <a:pt x="137474" y="527794"/>
                </a:lnTo>
                <a:lnTo>
                  <a:pt x="146181" y="529719"/>
                </a:lnTo>
                <a:lnTo>
                  <a:pt x="152739" y="530313"/>
                </a:lnTo>
                <a:lnTo>
                  <a:pt x="153348" y="530385"/>
                </a:lnTo>
                <a:lnTo>
                  <a:pt x="161544" y="531876"/>
                </a:lnTo>
                <a:lnTo>
                  <a:pt x="174290" y="530066"/>
                </a:lnTo>
                <a:lnTo>
                  <a:pt x="187666" y="529004"/>
                </a:lnTo>
                <a:lnTo>
                  <a:pt x="201125" y="528234"/>
                </a:lnTo>
                <a:lnTo>
                  <a:pt x="214122" y="527304"/>
                </a:lnTo>
                <a:lnTo>
                  <a:pt x="225552" y="527304"/>
                </a:lnTo>
                <a:close/>
              </a:path>
              <a:path w="242570" h="1064259">
                <a:moveTo>
                  <a:pt x="127254" y="549859"/>
                </a:moveTo>
                <a:lnTo>
                  <a:pt x="127254" y="549402"/>
                </a:lnTo>
                <a:lnTo>
                  <a:pt x="126492" y="550164"/>
                </a:lnTo>
                <a:lnTo>
                  <a:pt x="127254" y="549859"/>
                </a:lnTo>
                <a:close/>
              </a:path>
              <a:path w="242570" h="1064259">
                <a:moveTo>
                  <a:pt x="242316" y="534162"/>
                </a:moveTo>
                <a:lnTo>
                  <a:pt x="242316" y="529590"/>
                </a:lnTo>
                <a:lnTo>
                  <a:pt x="240792" y="527304"/>
                </a:lnTo>
                <a:lnTo>
                  <a:pt x="214122" y="527304"/>
                </a:lnTo>
                <a:lnTo>
                  <a:pt x="201125" y="528234"/>
                </a:lnTo>
                <a:lnTo>
                  <a:pt x="187666" y="529004"/>
                </a:lnTo>
                <a:lnTo>
                  <a:pt x="174290" y="530066"/>
                </a:lnTo>
                <a:lnTo>
                  <a:pt x="161544" y="531876"/>
                </a:lnTo>
                <a:lnTo>
                  <a:pt x="170688" y="533400"/>
                </a:lnTo>
                <a:lnTo>
                  <a:pt x="180594" y="534162"/>
                </a:lnTo>
                <a:lnTo>
                  <a:pt x="202257" y="535706"/>
                </a:lnTo>
                <a:lnTo>
                  <a:pt x="214122" y="536448"/>
                </a:lnTo>
                <a:lnTo>
                  <a:pt x="240792" y="536448"/>
                </a:lnTo>
                <a:lnTo>
                  <a:pt x="242316" y="534162"/>
                </a:lnTo>
                <a:close/>
              </a:path>
            </a:pathLst>
          </a:custGeom>
          <a:solidFill>
            <a:srgbClr val="497D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5228795" y="6366286"/>
            <a:ext cx="2020570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Calibri"/>
                <a:cs typeface="Calibri"/>
              </a:rPr>
              <a:t>relleno</a:t>
            </a:r>
            <a:r>
              <a:rPr sz="1000" spc="-20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de</a:t>
            </a:r>
            <a:r>
              <a:rPr sz="1000" spc="-10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arrays</a:t>
            </a:r>
            <a:r>
              <a:rPr sz="1000" spc="-2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para</a:t>
            </a:r>
            <a:r>
              <a:rPr sz="1000" spc="-1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funciones</a:t>
            </a:r>
            <a:r>
              <a:rPr sz="1000" spc="-2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“plot”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94B8EF5-AC44-4D10-850F-93084F7196CD}"/>
              </a:ext>
            </a:extLst>
          </p:cNvPr>
          <p:cNvSpPr txBox="1"/>
          <p:nvPr/>
        </p:nvSpPr>
        <p:spPr>
          <a:xfrm>
            <a:off x="2832311" y="4494591"/>
            <a:ext cx="5348036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/>
            <a:r>
              <a:rPr lang="en-GB" sz="1200" dirty="0">
                <a:latin typeface="Calibri"/>
                <a:cs typeface="Calibri"/>
              </a:rPr>
              <a:t>S=0.;</a:t>
            </a:r>
          </a:p>
          <a:p>
            <a:pPr marL="12700"/>
            <a:r>
              <a:rPr lang="en-GB" sz="1200" dirty="0">
                <a:latin typeface="Calibri"/>
                <a:cs typeface="Calibri"/>
              </a:rPr>
              <a:t>DELXH=X-XNOM;</a:t>
            </a:r>
          </a:p>
          <a:p>
            <a:pPr marL="12700"/>
            <a:r>
              <a:rPr lang="en-GB" sz="1200" dirty="0">
                <a:latin typeface="Calibri"/>
                <a:cs typeface="Calibri"/>
              </a:rPr>
              <a:t>DELXDH=XD-XDNOM;</a:t>
            </a:r>
          </a:p>
          <a:p>
            <a:pPr marL="12700"/>
            <a:r>
              <a:rPr lang="en-GB" sz="1200" dirty="0">
                <a:latin typeface="Calibri"/>
                <a:cs typeface="Calibri"/>
              </a:rPr>
              <a:t>DELBETAH=BETA-BETANOM;</a:t>
            </a:r>
          </a:p>
          <a:p>
            <a:pPr marL="12700"/>
            <a:r>
              <a:rPr lang="en-GB" sz="1200" dirty="0">
                <a:latin typeface="Calibri"/>
                <a:cs typeface="Calibri"/>
              </a:rPr>
              <a:t>XH=XNOM+DELXH;</a:t>
            </a:r>
          </a:p>
          <a:p>
            <a:pPr marL="12700"/>
            <a:r>
              <a:rPr lang="en-GB" sz="1200" dirty="0">
                <a:latin typeface="Calibri"/>
                <a:cs typeface="Calibri"/>
              </a:rPr>
              <a:t>XDH=XDNOM+DELXDH;</a:t>
            </a:r>
          </a:p>
          <a:p>
            <a:pPr marL="12700"/>
            <a:r>
              <a:rPr lang="en-GB" sz="1200" dirty="0">
                <a:latin typeface="Calibri"/>
                <a:cs typeface="Calibri"/>
              </a:rPr>
              <a:t>BETAH=BETANOM+DELBETAH;</a:t>
            </a:r>
          </a:p>
          <a:p>
            <a:pPr marL="12700"/>
            <a:r>
              <a:rPr lang="en-GB" sz="1200" dirty="0">
                <a:latin typeface="Calibri"/>
                <a:cs typeface="Calibri"/>
              </a:rPr>
              <a:t>count = count+1;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B7DA404-52B7-439A-B4EB-AA67AAB5F129}"/>
              </a:ext>
            </a:extLst>
          </p:cNvPr>
          <p:cNvSpPr txBox="1"/>
          <p:nvPr/>
        </p:nvSpPr>
        <p:spPr>
          <a:xfrm>
            <a:off x="1358655" y="462249"/>
            <a:ext cx="534803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>
                <a:latin typeface="Calibri"/>
                <a:cs typeface="Calibri"/>
              </a:rPr>
              <a:t>while X&gt;=0.</a:t>
            </a:r>
          </a:p>
          <a:p>
            <a:pPr lvl="2"/>
            <a:r>
              <a:rPr lang="en-GB" sz="1200" dirty="0">
                <a:latin typeface="Calibri"/>
                <a:cs typeface="Calibri"/>
              </a:rPr>
              <a:t>XOLD=X;</a:t>
            </a:r>
          </a:p>
          <a:p>
            <a:pPr lvl="2"/>
            <a:r>
              <a:rPr lang="en-GB" sz="1200" dirty="0">
                <a:latin typeface="Calibri"/>
                <a:cs typeface="Calibri"/>
              </a:rPr>
              <a:t>XDOLD=XD;</a:t>
            </a:r>
          </a:p>
          <a:p>
            <a:pPr lvl="2"/>
            <a:r>
              <a:rPr lang="en-GB" sz="1200" dirty="0">
                <a:latin typeface="Calibri"/>
                <a:cs typeface="Calibri"/>
              </a:rPr>
              <a:t>XNOMOLD=XNOM;</a:t>
            </a:r>
          </a:p>
          <a:p>
            <a:pPr lvl="2"/>
            <a:r>
              <a:rPr lang="en-GB" sz="1200" dirty="0">
                <a:latin typeface="Calibri"/>
                <a:cs typeface="Calibri"/>
              </a:rPr>
              <a:t>XDNOMOLD=XDNOM;</a:t>
            </a:r>
          </a:p>
          <a:p>
            <a:pPr lvl="2"/>
            <a:r>
              <a:rPr lang="en-GB" sz="1200" dirty="0">
                <a:latin typeface="Calibri"/>
                <a:cs typeface="Calibri"/>
              </a:rPr>
              <a:t>XDD=.0034*32.2*XD*XD*exp(-X/22000.)/(2.*BETA)-32.2;</a:t>
            </a:r>
          </a:p>
          <a:p>
            <a:pPr lvl="2"/>
            <a:r>
              <a:rPr lang="en-GB" sz="1200" dirty="0">
                <a:latin typeface="Calibri"/>
                <a:cs typeface="Calibri"/>
              </a:rPr>
              <a:t>XDDNOM=.0034*32.2*XDNOM*XDNOM*exp(-XNOM/22000.)/(2.*BETANOM)-32.2;</a:t>
            </a:r>
          </a:p>
          <a:p>
            <a:pPr lvl="2"/>
            <a:r>
              <a:rPr lang="en-GB" sz="1200" dirty="0">
                <a:latin typeface="Calibri"/>
                <a:cs typeface="Calibri"/>
              </a:rPr>
              <a:t>X=X+H*XD;</a:t>
            </a:r>
          </a:p>
          <a:p>
            <a:pPr lvl="2"/>
            <a:r>
              <a:rPr lang="en-GB" sz="1200" dirty="0">
                <a:latin typeface="Calibri"/>
                <a:cs typeface="Calibri"/>
              </a:rPr>
              <a:t>XD=XD+H*XDD;</a:t>
            </a:r>
          </a:p>
          <a:p>
            <a:pPr lvl="2"/>
            <a:r>
              <a:rPr lang="en-GB" sz="1200" dirty="0">
                <a:latin typeface="Calibri"/>
                <a:cs typeface="Calibri"/>
              </a:rPr>
              <a:t>XNOM=XNOM+H*XDNOM;</a:t>
            </a:r>
          </a:p>
          <a:p>
            <a:pPr lvl="2"/>
            <a:r>
              <a:rPr lang="en-GB" sz="1200" dirty="0">
                <a:latin typeface="Calibri"/>
                <a:cs typeface="Calibri"/>
              </a:rPr>
              <a:t>XDNOM=XDNOM+H*XDDNOM;</a:t>
            </a:r>
          </a:p>
          <a:p>
            <a:pPr lvl="2"/>
            <a:r>
              <a:rPr lang="en-GB" sz="1200" dirty="0">
                <a:latin typeface="Calibri"/>
                <a:cs typeface="Calibri"/>
              </a:rPr>
              <a:t>T=T+H;</a:t>
            </a:r>
          </a:p>
          <a:p>
            <a:pPr lvl="2"/>
            <a:r>
              <a:rPr lang="en-GB" sz="1200" dirty="0">
                <a:latin typeface="Calibri"/>
                <a:cs typeface="Calibri"/>
              </a:rPr>
              <a:t>XDD=0.0034*32.2*XD*XD*exp(-X/22000.)/(2.*BETA)-32.2;</a:t>
            </a:r>
          </a:p>
          <a:p>
            <a:pPr lvl="2"/>
            <a:r>
              <a:rPr lang="en-GB" sz="1200" dirty="0">
                <a:latin typeface="Calibri"/>
                <a:cs typeface="Calibri"/>
              </a:rPr>
              <a:t>XDDNOM=0.0034*32.2*XDNOM*XDNOM*exp(-XNOM/22000.)/(2.*BETANOM)-32.2;</a:t>
            </a:r>
          </a:p>
          <a:p>
            <a:pPr lvl="2"/>
            <a:r>
              <a:rPr lang="en-GB" sz="1200" dirty="0">
                <a:latin typeface="Calibri"/>
                <a:cs typeface="Calibri"/>
              </a:rPr>
              <a:t>X=0.5*(XOLD+X+H*XD);</a:t>
            </a:r>
          </a:p>
          <a:p>
            <a:pPr lvl="2"/>
            <a:r>
              <a:rPr lang="en-GB" sz="1200" dirty="0">
                <a:latin typeface="Calibri"/>
                <a:cs typeface="Calibri"/>
              </a:rPr>
              <a:t>XD=0.5*(XDOLD+XD+H*XDD);</a:t>
            </a:r>
          </a:p>
          <a:p>
            <a:pPr lvl="2"/>
            <a:r>
              <a:rPr lang="en-GB" sz="1200" dirty="0">
                <a:latin typeface="Calibri"/>
                <a:cs typeface="Calibri"/>
              </a:rPr>
              <a:t>XNOM=0.5*(XNOMOLD+XNOM+H*XDNOM);</a:t>
            </a:r>
          </a:p>
          <a:p>
            <a:pPr lvl="2"/>
            <a:r>
              <a:rPr lang="en-GB" sz="1200" dirty="0">
                <a:latin typeface="Calibri"/>
                <a:cs typeface="Calibri"/>
              </a:rPr>
              <a:t>XDNOM=0.5*(XDNOMOLD+XDNOM+H*XDDNOM);</a:t>
            </a:r>
          </a:p>
          <a:p>
            <a:pPr lvl="2"/>
            <a:r>
              <a:rPr lang="en-GB" sz="1200" dirty="0">
                <a:latin typeface="Calibri"/>
                <a:cs typeface="Calibri"/>
              </a:rPr>
              <a:t>S=S+H;</a:t>
            </a:r>
          </a:p>
          <a:p>
            <a:pPr lvl="2"/>
            <a:r>
              <a:rPr lang="en-GB" sz="1200" dirty="0">
                <a:latin typeface="Calibri"/>
                <a:cs typeface="Calibri"/>
              </a:rPr>
              <a:t>if S&gt;=TS</a:t>
            </a:r>
          </a:p>
        </p:txBody>
      </p:sp>
      <p:sp>
        <p:nvSpPr>
          <p:cNvPr id="32" name="Right Brace 31">
            <a:extLst>
              <a:ext uri="{FF2B5EF4-FFF2-40B4-BE49-F238E27FC236}">
                <a16:creationId xmlns:a16="http://schemas.microsoft.com/office/drawing/2014/main" id="{2250BCAE-646D-499D-AB01-03FBD41BD5D5}"/>
              </a:ext>
            </a:extLst>
          </p:cNvPr>
          <p:cNvSpPr/>
          <p:nvPr/>
        </p:nvSpPr>
        <p:spPr>
          <a:xfrm>
            <a:off x="6329729" y="530351"/>
            <a:ext cx="236171" cy="354332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12"/>
          <p:cNvSpPr/>
          <p:nvPr/>
        </p:nvSpPr>
        <p:spPr>
          <a:xfrm>
            <a:off x="1674761" y="472451"/>
            <a:ext cx="9525" cy="504825"/>
          </a:xfrm>
          <a:custGeom>
            <a:avLst/>
            <a:gdLst/>
            <a:ahLst/>
            <a:cxnLst/>
            <a:rect l="l" t="t" r="r" b="b"/>
            <a:pathLst>
              <a:path w="9525" h="504825">
                <a:moveTo>
                  <a:pt x="9144" y="467106"/>
                </a:moveTo>
                <a:lnTo>
                  <a:pt x="0" y="467106"/>
                </a:lnTo>
                <a:lnTo>
                  <a:pt x="0" y="504444"/>
                </a:lnTo>
                <a:lnTo>
                  <a:pt x="9144" y="504444"/>
                </a:lnTo>
                <a:lnTo>
                  <a:pt x="9144" y="467106"/>
                </a:lnTo>
                <a:close/>
              </a:path>
              <a:path w="9525" h="504825">
                <a:moveTo>
                  <a:pt x="9144" y="400050"/>
                </a:moveTo>
                <a:lnTo>
                  <a:pt x="0" y="400050"/>
                </a:lnTo>
                <a:lnTo>
                  <a:pt x="0" y="438150"/>
                </a:lnTo>
                <a:lnTo>
                  <a:pt x="9144" y="438150"/>
                </a:lnTo>
                <a:lnTo>
                  <a:pt x="9144" y="400050"/>
                </a:lnTo>
                <a:close/>
              </a:path>
              <a:path w="9525" h="504825">
                <a:moveTo>
                  <a:pt x="9144" y="333756"/>
                </a:moveTo>
                <a:lnTo>
                  <a:pt x="0" y="333756"/>
                </a:lnTo>
                <a:lnTo>
                  <a:pt x="0" y="371856"/>
                </a:lnTo>
                <a:lnTo>
                  <a:pt x="9144" y="371856"/>
                </a:lnTo>
                <a:lnTo>
                  <a:pt x="9144" y="333756"/>
                </a:lnTo>
                <a:close/>
              </a:path>
              <a:path w="9525" h="504825">
                <a:moveTo>
                  <a:pt x="9144" y="266700"/>
                </a:moveTo>
                <a:lnTo>
                  <a:pt x="0" y="266700"/>
                </a:lnTo>
                <a:lnTo>
                  <a:pt x="0" y="304800"/>
                </a:lnTo>
                <a:lnTo>
                  <a:pt x="9144" y="304800"/>
                </a:lnTo>
                <a:lnTo>
                  <a:pt x="9144" y="266700"/>
                </a:lnTo>
                <a:close/>
              </a:path>
              <a:path w="9525" h="504825">
                <a:moveTo>
                  <a:pt x="9144" y="200406"/>
                </a:moveTo>
                <a:lnTo>
                  <a:pt x="0" y="200406"/>
                </a:lnTo>
                <a:lnTo>
                  <a:pt x="0" y="238506"/>
                </a:lnTo>
                <a:lnTo>
                  <a:pt x="9144" y="238506"/>
                </a:lnTo>
                <a:lnTo>
                  <a:pt x="9144" y="200406"/>
                </a:lnTo>
                <a:close/>
              </a:path>
              <a:path w="9525" h="504825">
                <a:moveTo>
                  <a:pt x="9144" y="133350"/>
                </a:moveTo>
                <a:lnTo>
                  <a:pt x="0" y="133350"/>
                </a:lnTo>
                <a:lnTo>
                  <a:pt x="0" y="171450"/>
                </a:lnTo>
                <a:lnTo>
                  <a:pt x="9144" y="171450"/>
                </a:lnTo>
                <a:lnTo>
                  <a:pt x="9144" y="133350"/>
                </a:lnTo>
                <a:close/>
              </a:path>
              <a:path w="9525" h="504825">
                <a:moveTo>
                  <a:pt x="9144" y="67056"/>
                </a:moveTo>
                <a:lnTo>
                  <a:pt x="0" y="67056"/>
                </a:lnTo>
                <a:lnTo>
                  <a:pt x="0" y="105156"/>
                </a:lnTo>
                <a:lnTo>
                  <a:pt x="9144" y="105156"/>
                </a:lnTo>
                <a:lnTo>
                  <a:pt x="9144" y="67056"/>
                </a:lnTo>
                <a:close/>
              </a:path>
              <a:path w="9525" h="504825">
                <a:moveTo>
                  <a:pt x="9144" y="0"/>
                </a:moveTo>
                <a:lnTo>
                  <a:pt x="0" y="0"/>
                </a:lnTo>
                <a:lnTo>
                  <a:pt x="0" y="38100"/>
                </a:lnTo>
                <a:lnTo>
                  <a:pt x="9144" y="38100"/>
                </a:lnTo>
                <a:lnTo>
                  <a:pt x="914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7BB9D53-E72B-4B16-AAC5-ECF66964AB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4761" y="1419225"/>
            <a:ext cx="2286319" cy="215295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6C63B0E-0AD2-4E7E-8A12-5B8DE0DC23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4286" y="3781425"/>
            <a:ext cx="2715004" cy="123842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663677E-95C2-4C83-808F-EBFA74C4FA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7408" y="5019848"/>
            <a:ext cx="2981741" cy="1228896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 rotWithShape="1">
          <a:blip r:embed="rId2" cstate="print"/>
          <a:srcRect b="82662"/>
          <a:stretch/>
        </p:blipFill>
        <p:spPr>
          <a:xfrm>
            <a:off x="846044" y="409670"/>
            <a:ext cx="8610600" cy="1009556"/>
          </a:xfrm>
          <a:prstGeom prst="rect">
            <a:avLst/>
          </a:prstGeom>
        </p:spPr>
      </p:pic>
      <p:pic>
        <p:nvPicPr>
          <p:cNvPr id="3" name="object 2">
            <a:extLst>
              <a:ext uri="{FF2B5EF4-FFF2-40B4-BE49-F238E27FC236}">
                <a16:creationId xmlns:a16="http://schemas.microsoft.com/office/drawing/2014/main" id="{C6F15661-7579-4603-927E-B38DC0A3204E}"/>
              </a:ext>
            </a:extLst>
          </p:cNvPr>
          <p:cNvPicPr/>
          <p:nvPr/>
        </p:nvPicPr>
        <p:blipFill rotWithShape="1">
          <a:blip r:embed="rId2" cstate="print"/>
          <a:srcRect t="71483"/>
          <a:stretch/>
        </p:blipFill>
        <p:spPr>
          <a:xfrm>
            <a:off x="882650" y="5513387"/>
            <a:ext cx="8610600" cy="16605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12CA16D-2BF0-4059-90F8-93F2287A52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650" y="1638745"/>
            <a:ext cx="2286319" cy="21529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4E555B4-697F-4CC8-8F9D-BEF3F4E7DD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1700" y="1484312"/>
            <a:ext cx="5334000" cy="40005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90925" y="477265"/>
            <a:ext cx="8808085" cy="26028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655">
              <a:lnSpc>
                <a:spcPct val="100000"/>
              </a:lnSpc>
              <a:spcBef>
                <a:spcPts val="100"/>
              </a:spcBef>
            </a:pPr>
            <a:r>
              <a:rPr sz="1600" spc="-5" dirty="0">
                <a:latin typeface="Arial MT"/>
                <a:cs typeface="Arial MT"/>
              </a:rPr>
              <a:t>Por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ejemplo,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en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seguimiento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de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satélites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sabemos</a:t>
            </a:r>
            <a:r>
              <a:rPr sz="1600" spc="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de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antemano</a:t>
            </a:r>
            <a:r>
              <a:rPr sz="1600" spc="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la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órbita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aproximada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del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satélite.</a:t>
            </a:r>
            <a:endParaRPr sz="16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0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600" spc="-5" dirty="0">
                <a:latin typeface="Arial MT"/>
                <a:cs typeface="Arial MT"/>
              </a:rPr>
              <a:t>En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principio,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este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tipo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de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información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debería</a:t>
            </a:r>
            <a:r>
              <a:rPr sz="1600" spc="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hacer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más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fácil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el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problema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de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filtrado.</a:t>
            </a:r>
            <a:endParaRPr sz="16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500">
              <a:latin typeface="Arial MT"/>
              <a:cs typeface="Arial MT"/>
            </a:endParaRPr>
          </a:p>
          <a:p>
            <a:pPr marL="41910" marR="28575">
              <a:lnSpc>
                <a:spcPct val="131600"/>
              </a:lnSpc>
            </a:pPr>
            <a:r>
              <a:rPr sz="1600" spc="-5" dirty="0">
                <a:latin typeface="Arial MT"/>
                <a:cs typeface="Arial MT"/>
              </a:rPr>
              <a:t>En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este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tema</a:t>
            </a:r>
            <a:r>
              <a:rPr sz="1600" spc="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trataremos</a:t>
            </a:r>
            <a:r>
              <a:rPr sz="1600" spc="2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dos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ejemplos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para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mostrar</a:t>
            </a:r>
            <a:r>
              <a:rPr sz="1600" spc="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cómo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se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puede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construir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un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filtro</a:t>
            </a:r>
            <a:r>
              <a:rPr sz="1600" spc="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de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Kalman </a:t>
            </a:r>
            <a:r>
              <a:rPr sz="1600" spc="-43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linealizado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si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existe la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información de trayectoria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nominal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para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un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problema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no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lineal.</a:t>
            </a:r>
            <a:endParaRPr sz="16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950">
              <a:latin typeface="Arial MT"/>
              <a:cs typeface="Arial MT"/>
            </a:endParaRPr>
          </a:p>
          <a:p>
            <a:pPr marL="81280" marR="784225">
              <a:lnSpc>
                <a:spcPct val="131600"/>
              </a:lnSpc>
            </a:pPr>
            <a:r>
              <a:rPr sz="1600" spc="-5" dirty="0">
                <a:latin typeface="Arial MT"/>
                <a:cs typeface="Arial MT"/>
              </a:rPr>
              <a:t>Además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veremos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qué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le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ocurre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al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funcionamiento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de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un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filtro</a:t>
            </a:r>
            <a:r>
              <a:rPr sz="1600" spc="2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de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Kalman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linealizado</a:t>
            </a:r>
            <a:r>
              <a:rPr sz="1600" spc="-2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si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la </a:t>
            </a:r>
            <a:r>
              <a:rPr sz="1600" spc="-43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información</a:t>
            </a:r>
            <a:r>
              <a:rPr sz="1600" spc="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de la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trayectoria</a:t>
            </a:r>
            <a:r>
              <a:rPr sz="1600" spc="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nominal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no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es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precisa.</a:t>
            </a:r>
            <a:endParaRPr sz="16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48823" y="511856"/>
            <a:ext cx="8649970" cy="103314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31600"/>
              </a:lnSpc>
              <a:spcBef>
                <a:spcPts val="95"/>
              </a:spcBef>
            </a:pPr>
            <a:r>
              <a:rPr sz="1600" spc="-5" dirty="0">
                <a:latin typeface="Arial MT"/>
                <a:cs typeface="Arial MT"/>
              </a:rPr>
              <a:t>Las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figuras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siguientes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muestran</a:t>
            </a:r>
            <a:r>
              <a:rPr sz="1600" spc="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como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las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diferencias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entre</a:t>
            </a:r>
            <a:r>
              <a:rPr sz="1600" spc="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las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alturas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real</a:t>
            </a:r>
            <a:r>
              <a:rPr sz="1600" dirty="0">
                <a:latin typeface="Arial MT"/>
                <a:cs typeface="Arial MT"/>
              </a:rPr>
              <a:t> y </a:t>
            </a:r>
            <a:r>
              <a:rPr sz="1600" spc="-5" dirty="0">
                <a:latin typeface="Arial MT"/>
                <a:cs typeface="Arial MT"/>
              </a:rPr>
              <a:t>nominal,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y </a:t>
            </a:r>
            <a:r>
              <a:rPr sz="1600" spc="-5" dirty="0">
                <a:latin typeface="Arial MT"/>
                <a:cs typeface="Arial MT"/>
              </a:rPr>
              <a:t>las 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diferencias entre</a:t>
            </a:r>
            <a:r>
              <a:rPr sz="1600" spc="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las velocidades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real </a:t>
            </a:r>
            <a:r>
              <a:rPr sz="1600" dirty="0">
                <a:latin typeface="Arial MT"/>
                <a:cs typeface="Arial MT"/>
              </a:rPr>
              <a:t>y </a:t>
            </a:r>
            <a:r>
              <a:rPr sz="1600" spc="-5" dirty="0">
                <a:latin typeface="Arial MT"/>
                <a:cs typeface="Arial MT"/>
              </a:rPr>
              <a:t>nominal,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ocurren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cuando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el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valor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nominal del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coeficiente</a:t>
            </a:r>
            <a:endParaRPr sz="16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960"/>
              </a:spcBef>
            </a:pPr>
            <a:r>
              <a:rPr sz="1600" spc="-5" dirty="0">
                <a:latin typeface="Arial MT"/>
                <a:cs typeface="Arial MT"/>
              </a:rPr>
              <a:t>balístico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difiere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de su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valor real.</a:t>
            </a:r>
            <a:endParaRPr sz="16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 rotWithShape="1">
          <a:blip r:embed="rId2" cstate="print"/>
          <a:srcRect t="50382"/>
          <a:stretch/>
        </p:blipFill>
        <p:spPr>
          <a:xfrm>
            <a:off x="1079500" y="4086225"/>
            <a:ext cx="8794750" cy="28860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88348F2-BF96-4CCB-95F1-BBB925BD18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5605" y="-104775"/>
            <a:ext cx="5674895" cy="42561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A64A27C-4A25-4DFC-85A6-2A8258732B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100" y="800428"/>
            <a:ext cx="2715004" cy="1238423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 rotWithShape="1">
          <a:blip r:embed="rId2" cstate="print"/>
          <a:srcRect t="50444"/>
          <a:stretch/>
        </p:blipFill>
        <p:spPr>
          <a:xfrm>
            <a:off x="850900" y="4162425"/>
            <a:ext cx="8782050" cy="28352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7395E1B-E273-4741-99DB-92996B5F43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2700" y="0"/>
            <a:ext cx="5334000" cy="4000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60C7DC2-E05D-4240-B5B8-0E16A338CC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300" y="885825"/>
            <a:ext cx="2981741" cy="1228896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76425" y="441452"/>
            <a:ext cx="8621395" cy="16135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860">
              <a:lnSpc>
                <a:spcPct val="100000"/>
              </a:lnSpc>
              <a:spcBef>
                <a:spcPts val="100"/>
              </a:spcBef>
              <a:tabLst>
                <a:tab pos="5255895" algn="l"/>
              </a:tabLst>
            </a:pPr>
            <a:r>
              <a:rPr sz="1800" b="1" spc="-5" dirty="0">
                <a:latin typeface="Arial"/>
                <a:cs typeface="Arial"/>
              </a:rPr>
              <a:t>Desarrollando</a:t>
            </a:r>
            <a:r>
              <a:rPr sz="1800" b="1" dirty="0">
                <a:latin typeface="Arial"/>
                <a:cs typeface="Arial"/>
              </a:rPr>
              <a:t> un</a:t>
            </a:r>
            <a:r>
              <a:rPr sz="1800" b="1" spc="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Filtro</a:t>
            </a:r>
            <a:r>
              <a:rPr sz="1800" b="1" spc="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de </a:t>
            </a:r>
            <a:r>
              <a:rPr sz="1800" b="1" spc="-5" dirty="0">
                <a:latin typeface="Arial"/>
                <a:cs typeface="Arial"/>
              </a:rPr>
              <a:t>Kalman Linealizado	</a:t>
            </a:r>
            <a:r>
              <a:rPr sz="1800" b="1" dirty="0">
                <a:latin typeface="Arial"/>
                <a:cs typeface="Arial"/>
              </a:rPr>
              <a:t>(</a:t>
            </a:r>
            <a:r>
              <a:rPr sz="1800" b="1" spc="-15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Caída</a:t>
            </a:r>
            <a:r>
              <a:rPr sz="1800" b="1" spc="-1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Libre</a:t>
            </a:r>
            <a:r>
              <a:rPr sz="1800" b="1" spc="-15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con</a:t>
            </a:r>
            <a:r>
              <a:rPr sz="1800" b="1" spc="-2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Rozamiento</a:t>
            </a:r>
            <a:r>
              <a:rPr sz="1800" b="1" spc="-1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)</a:t>
            </a:r>
            <a:endParaRPr sz="1800">
              <a:latin typeface="Arial"/>
              <a:cs typeface="Arial"/>
            </a:endParaRPr>
          </a:p>
          <a:p>
            <a:pPr marL="52069" marR="238760">
              <a:lnSpc>
                <a:spcPct val="150000"/>
              </a:lnSpc>
              <a:spcBef>
                <a:spcPts val="1195"/>
              </a:spcBef>
            </a:pPr>
            <a:r>
              <a:rPr sz="1600" spc="-65" dirty="0">
                <a:latin typeface="Arial MT"/>
                <a:cs typeface="Arial MT"/>
              </a:rPr>
              <a:t>Ya</a:t>
            </a:r>
            <a:r>
              <a:rPr sz="1600" spc="-5" dirty="0">
                <a:latin typeface="Arial MT"/>
                <a:cs typeface="Arial MT"/>
              </a:rPr>
              <a:t> se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trató</a:t>
            </a:r>
            <a:r>
              <a:rPr sz="1600" spc="2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un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foiltro</a:t>
            </a:r>
            <a:r>
              <a:rPr sz="1600" spc="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de Kalman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extendido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para estimar</a:t>
            </a:r>
            <a:r>
              <a:rPr sz="1600" spc="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la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altura,</a:t>
            </a:r>
            <a:r>
              <a:rPr sz="1600" spc="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la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velocidad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y </a:t>
            </a:r>
            <a:r>
              <a:rPr sz="1600" spc="-5" dirty="0">
                <a:latin typeface="Arial MT"/>
                <a:cs typeface="Arial MT"/>
              </a:rPr>
              <a:t>el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coeficiente </a:t>
            </a:r>
            <a:r>
              <a:rPr sz="1600" spc="-43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balístico.</a:t>
            </a:r>
            <a:endParaRPr sz="16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465"/>
              </a:spcBef>
            </a:pPr>
            <a:r>
              <a:rPr sz="1600" spc="-5" dirty="0">
                <a:latin typeface="Arial MT"/>
                <a:cs typeface="Arial MT"/>
              </a:rPr>
              <a:t>Para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un filtro</a:t>
            </a:r>
            <a:r>
              <a:rPr sz="1600" spc="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de Kalman linealizado</a:t>
            </a:r>
            <a:r>
              <a:rPr sz="1600" spc="-2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los errores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serán</a:t>
            </a:r>
            <a:endParaRPr sz="1600">
              <a:latin typeface="Arial MT"/>
              <a:cs typeface="Arial MT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41984" y="2256304"/>
            <a:ext cx="2727893" cy="931881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876433" y="3452876"/>
            <a:ext cx="8715375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" dirty="0">
                <a:latin typeface="Arial MT"/>
                <a:cs typeface="Arial MT"/>
              </a:rPr>
              <a:t>Recordemos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que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la aceleración</a:t>
            </a:r>
            <a:r>
              <a:rPr sz="1600" spc="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actuando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sobre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el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objeto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es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una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función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no lineal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de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los estados</a:t>
            </a:r>
            <a:endParaRPr sz="1600"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854043" y="3989577"/>
            <a:ext cx="2494584" cy="565658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865765" y="4641129"/>
            <a:ext cx="861885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50000"/>
              </a:lnSpc>
              <a:spcBef>
                <a:spcPts val="100"/>
              </a:spcBef>
            </a:pPr>
            <a:r>
              <a:rPr sz="1600" spc="-5" dirty="0">
                <a:latin typeface="Arial MT"/>
                <a:cs typeface="Arial MT"/>
              </a:rPr>
              <a:t>Además,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si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creemos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que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el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coeficiente balístico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es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constante,</a:t>
            </a:r>
            <a:r>
              <a:rPr sz="1600" spc="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ello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significa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que su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derivada con </a:t>
            </a:r>
            <a:r>
              <a:rPr sz="1600" spc="-42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respecto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al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tiempo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debe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ser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cero,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esto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es</a:t>
            </a:r>
            <a:endParaRPr sz="1600">
              <a:latin typeface="Arial MT"/>
              <a:cs typeface="Arial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627732" y="5672874"/>
            <a:ext cx="565376" cy="299812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78720" y="338114"/>
            <a:ext cx="437451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50000"/>
              </a:lnSpc>
              <a:spcBef>
                <a:spcPts val="100"/>
              </a:spcBef>
            </a:pPr>
            <a:r>
              <a:rPr sz="1600" spc="-5" dirty="0">
                <a:latin typeface="Arial MT"/>
                <a:cs typeface="Arial MT"/>
              </a:rPr>
              <a:t>Por seguridad podemos añadir ruido de proceso </a:t>
            </a:r>
            <a:r>
              <a:rPr sz="1600" spc="-43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coeficiente balístico pudiera </a:t>
            </a:r>
            <a:r>
              <a:rPr sz="1600" spc="-20" dirty="0">
                <a:latin typeface="Arial MT"/>
                <a:cs typeface="Arial MT"/>
              </a:rPr>
              <a:t>variar.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567948" y="459739"/>
            <a:ext cx="3992879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Arial MT"/>
                <a:cs typeface="Arial MT"/>
              </a:rPr>
              <a:t>a</a:t>
            </a:r>
            <a:r>
              <a:rPr sz="1600" spc="-5" dirty="0">
                <a:latin typeface="Arial MT"/>
                <a:cs typeface="Arial MT"/>
              </a:rPr>
              <a:t> esta ecuación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para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tener</a:t>
            </a:r>
            <a:r>
              <a:rPr sz="1600" spc="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en cuenta que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el</a:t>
            </a:r>
            <a:endParaRPr sz="16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84355" y="556731"/>
            <a:ext cx="199988" cy="16691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850492" y="1811787"/>
            <a:ext cx="565376" cy="299512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4631321" y="1945385"/>
            <a:ext cx="864235" cy="76200"/>
          </a:xfrm>
          <a:custGeom>
            <a:avLst/>
            <a:gdLst/>
            <a:ahLst/>
            <a:cxnLst/>
            <a:rect l="l" t="t" r="r" b="b"/>
            <a:pathLst>
              <a:path w="864235" h="76200">
                <a:moveTo>
                  <a:pt x="800862" y="42672"/>
                </a:moveTo>
                <a:lnTo>
                  <a:pt x="800862" y="32765"/>
                </a:lnTo>
                <a:lnTo>
                  <a:pt x="0" y="32765"/>
                </a:lnTo>
                <a:lnTo>
                  <a:pt x="0" y="42672"/>
                </a:lnTo>
                <a:lnTo>
                  <a:pt x="800862" y="42672"/>
                </a:lnTo>
                <a:close/>
              </a:path>
              <a:path w="864235" h="76200">
                <a:moveTo>
                  <a:pt x="864108" y="38100"/>
                </a:moveTo>
                <a:lnTo>
                  <a:pt x="787908" y="0"/>
                </a:lnTo>
                <a:lnTo>
                  <a:pt x="787908" y="32765"/>
                </a:lnTo>
                <a:lnTo>
                  <a:pt x="800862" y="32765"/>
                </a:lnTo>
                <a:lnTo>
                  <a:pt x="800862" y="69723"/>
                </a:lnTo>
                <a:lnTo>
                  <a:pt x="864108" y="38100"/>
                </a:lnTo>
                <a:close/>
              </a:path>
              <a:path w="864235" h="76200">
                <a:moveTo>
                  <a:pt x="800862" y="69723"/>
                </a:moveTo>
                <a:lnTo>
                  <a:pt x="800862" y="42672"/>
                </a:lnTo>
                <a:lnTo>
                  <a:pt x="787908" y="42672"/>
                </a:lnTo>
                <a:lnTo>
                  <a:pt x="787908" y="76200"/>
                </a:lnTo>
                <a:lnTo>
                  <a:pt x="800862" y="6972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674601" y="1807281"/>
            <a:ext cx="599544" cy="333451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881005" y="1134405"/>
            <a:ext cx="8766810" cy="15792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50000"/>
              </a:lnSpc>
              <a:spcBef>
                <a:spcPts val="100"/>
              </a:spcBef>
            </a:pPr>
            <a:r>
              <a:rPr sz="1600" spc="-5" dirty="0">
                <a:latin typeface="Arial MT"/>
                <a:cs typeface="Arial MT"/>
              </a:rPr>
              <a:t>En este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caso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la nueva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ecuasción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para la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derivada</a:t>
            </a:r>
            <a:r>
              <a:rPr sz="1600" dirty="0">
                <a:latin typeface="Arial MT"/>
                <a:cs typeface="Arial MT"/>
              </a:rPr>
              <a:t> con </a:t>
            </a:r>
            <a:r>
              <a:rPr sz="1600" spc="-5" dirty="0">
                <a:latin typeface="Arial MT"/>
                <a:cs typeface="Arial MT"/>
              </a:rPr>
              <a:t>respecto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al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tiempo</a:t>
            </a:r>
            <a:r>
              <a:rPr sz="1600" spc="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del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coeficiente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balístico </a:t>
            </a:r>
            <a:r>
              <a:rPr sz="1600" spc="-43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pasa </a:t>
            </a:r>
            <a:r>
              <a:rPr sz="1600" dirty="0">
                <a:latin typeface="Arial MT"/>
                <a:cs typeface="Arial MT"/>
              </a:rPr>
              <a:t>a </a:t>
            </a:r>
            <a:r>
              <a:rPr sz="1600" spc="-5" dirty="0">
                <a:latin typeface="Arial MT"/>
                <a:cs typeface="Arial MT"/>
              </a:rPr>
              <a:t>ser</a:t>
            </a:r>
            <a:endParaRPr sz="16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150">
              <a:latin typeface="Arial MT"/>
              <a:cs typeface="Arial MT"/>
            </a:endParaRPr>
          </a:p>
          <a:p>
            <a:pPr marL="33655">
              <a:lnSpc>
                <a:spcPct val="100000"/>
              </a:lnSpc>
            </a:pPr>
            <a:r>
              <a:rPr sz="1600" spc="-5" dirty="0">
                <a:latin typeface="Arial MT"/>
                <a:cs typeface="Arial MT"/>
              </a:rPr>
              <a:t>Por ello,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nuestro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modelo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de mundo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real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está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dado por</a:t>
            </a:r>
            <a:endParaRPr sz="1600">
              <a:latin typeface="Arial MT"/>
              <a:cs typeface="Arial MT"/>
            </a:endParaRPr>
          </a:p>
        </p:txBody>
      </p:sp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511414" y="2971146"/>
            <a:ext cx="1230410" cy="233172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904627" y="3462782"/>
            <a:ext cx="5222240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Arial MT"/>
                <a:cs typeface="Arial MT"/>
              </a:rPr>
              <a:t>y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queremos</a:t>
            </a:r>
            <a:r>
              <a:rPr sz="1600" spc="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que las ecuaciones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de error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sean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de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la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forma</a:t>
            </a:r>
            <a:endParaRPr sz="1600">
              <a:latin typeface="Arial MT"/>
              <a:cs typeface="Arial MT"/>
            </a:endParaRPr>
          </a:p>
        </p:txBody>
      </p:sp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199228" y="4110234"/>
            <a:ext cx="2295007" cy="632227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904627" y="4930688"/>
            <a:ext cx="829754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50000"/>
              </a:lnSpc>
              <a:spcBef>
                <a:spcPts val="100"/>
              </a:spcBef>
            </a:pPr>
            <a:r>
              <a:rPr sz="1600" spc="-65" dirty="0">
                <a:latin typeface="Arial MT"/>
                <a:cs typeface="Arial MT"/>
              </a:rPr>
              <a:t>Ya</a:t>
            </a:r>
            <a:r>
              <a:rPr sz="1600" spc="-5" dirty="0">
                <a:latin typeface="Arial MT"/>
                <a:cs typeface="Arial MT"/>
              </a:rPr>
              <a:t> hemos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elegido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los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estados adecuados para</a:t>
            </a:r>
            <a:r>
              <a:rPr sz="1600" spc="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este</a:t>
            </a:r>
            <a:r>
              <a:rPr sz="1600" spc="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problema</a:t>
            </a:r>
            <a:r>
              <a:rPr sz="1600" spc="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de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seguimiento,</a:t>
            </a:r>
            <a:r>
              <a:rPr sz="1600" spc="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la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sustitución </a:t>
            </a:r>
            <a:r>
              <a:rPr sz="1600" spc="-43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conduce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a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nuestro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modelo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de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ecuación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de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error</a:t>
            </a:r>
            <a:r>
              <a:rPr sz="1600" spc="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para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el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mundo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real.</a:t>
            </a:r>
            <a:endParaRPr sz="16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84992" y="967959"/>
            <a:ext cx="3924261" cy="1829122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37393" y="364023"/>
            <a:ext cx="825309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50000"/>
              </a:lnSpc>
              <a:spcBef>
                <a:spcPts val="100"/>
              </a:spcBef>
            </a:pPr>
            <a:r>
              <a:rPr sz="1600" spc="-5" dirty="0">
                <a:latin typeface="Arial MT"/>
                <a:cs typeface="Arial MT"/>
              </a:rPr>
              <a:t>Como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ya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se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ha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mencionado,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en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esta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ecuación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las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derivadas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parciales se evalúan </a:t>
            </a:r>
            <a:r>
              <a:rPr sz="1600" dirty="0">
                <a:latin typeface="Arial MT"/>
                <a:cs typeface="Arial MT"/>
              </a:rPr>
              <a:t>a </a:t>
            </a:r>
            <a:r>
              <a:rPr sz="1600" spc="-5" dirty="0">
                <a:latin typeface="Arial MT"/>
                <a:cs typeface="Arial MT"/>
              </a:rPr>
              <a:t>lo largo </a:t>
            </a:r>
            <a:r>
              <a:rPr sz="1600" spc="-43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de la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trayectoria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nominal.</a:t>
            </a:r>
            <a:endParaRPr sz="16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59753" y="3008355"/>
            <a:ext cx="2461239" cy="182969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057027" y="3756152"/>
            <a:ext cx="553720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" dirty="0">
                <a:latin typeface="Calibri"/>
                <a:cs typeface="Calibri"/>
              </a:rPr>
              <a:t>donde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936633" y="3751574"/>
            <a:ext cx="3515360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" dirty="0">
                <a:latin typeface="Arial MT"/>
                <a:cs typeface="Arial MT"/>
              </a:rPr>
              <a:t>es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la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matriz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de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la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dinámica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del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sistema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04640" y="5003080"/>
            <a:ext cx="8775700" cy="6673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-635">
              <a:lnSpc>
                <a:spcPct val="131600"/>
              </a:lnSpc>
              <a:spcBef>
                <a:spcPts val="95"/>
              </a:spcBef>
            </a:pPr>
            <a:r>
              <a:rPr sz="1600" spc="-5" dirty="0">
                <a:latin typeface="Arial MT"/>
                <a:cs typeface="Arial MT"/>
              </a:rPr>
              <a:t>En esta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ecuación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diferencial en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espacio de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estados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linealizada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se</a:t>
            </a:r>
            <a:r>
              <a:rPr sz="1600" spc="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puede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ver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como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la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matriz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de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la </a:t>
            </a:r>
            <a:r>
              <a:rPr sz="1600" spc="-43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dinámica del sistema,</a:t>
            </a:r>
            <a:r>
              <a:rPr sz="1600" spc="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está evaluada </a:t>
            </a:r>
            <a:r>
              <a:rPr sz="1600" dirty="0">
                <a:latin typeface="Arial MT"/>
                <a:cs typeface="Arial MT"/>
              </a:rPr>
              <a:t>a</a:t>
            </a:r>
            <a:r>
              <a:rPr sz="1600" spc="-5" dirty="0">
                <a:latin typeface="Arial MT"/>
                <a:cs typeface="Arial MT"/>
              </a:rPr>
              <a:t> lo</a:t>
            </a:r>
            <a:r>
              <a:rPr sz="1600" spc="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largo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de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la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trayectoria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nominal.</a:t>
            </a:r>
            <a:endParaRPr sz="16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89000" y="546100"/>
            <a:ext cx="8896350" cy="64516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2264AB8-1755-4D9C-83E8-EC77BE088F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7100" y="4925922"/>
            <a:ext cx="828791" cy="2029108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90650" y="469900"/>
            <a:ext cx="3879850" cy="48514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FCD75EB-740A-4E99-9F77-F2F3FF61D6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7689" y="581025"/>
            <a:ext cx="3717897" cy="2362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4CB0BCA-57C8-4BEC-BF4A-3C86284B9C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2421" y="3054350"/>
            <a:ext cx="990600" cy="2515457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08050" y="482600"/>
            <a:ext cx="8839200" cy="47625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A32DE0D-26CE-4293-92A3-549C6A6281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3500" y="809625"/>
            <a:ext cx="5155661" cy="1524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9C3F64-0AE4-44F7-A2C5-0E234680FF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5975" y="3174914"/>
            <a:ext cx="2486372" cy="409632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95350" y="482600"/>
            <a:ext cx="8470900" cy="43751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D5EEBAB-709D-41C0-B581-7CD1E7DC10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700" y="836608"/>
            <a:ext cx="2093207" cy="18780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34D3BAC-A1A2-4CE6-A26A-DF760CC737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0202" y="1114425"/>
            <a:ext cx="2191056" cy="12003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CAECCD6-6F05-4A95-B267-17C3E4A68E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7150" y="3857485"/>
            <a:ext cx="7579147" cy="120031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61941" y="446785"/>
            <a:ext cx="8539480" cy="24987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398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Arial"/>
                <a:cs typeface="Arial"/>
              </a:rPr>
              <a:t>Ecuaciones</a:t>
            </a:r>
            <a:r>
              <a:rPr sz="1800" b="1" spc="-40" dirty="0">
                <a:latin typeface="Arial"/>
                <a:cs typeface="Arial"/>
              </a:rPr>
              <a:t> </a:t>
            </a:r>
            <a:r>
              <a:rPr sz="1800" b="1" spc="-20" dirty="0">
                <a:latin typeface="Arial"/>
                <a:cs typeface="Arial"/>
              </a:rPr>
              <a:t>Teóricas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750">
              <a:latin typeface="Arial"/>
              <a:cs typeface="Arial"/>
            </a:endParaRPr>
          </a:p>
          <a:p>
            <a:pPr marL="40005" marR="165735">
              <a:lnSpc>
                <a:spcPct val="131600"/>
              </a:lnSpc>
            </a:pPr>
            <a:r>
              <a:rPr sz="1600" spc="-5" dirty="0">
                <a:latin typeface="Arial MT"/>
                <a:cs typeface="Arial MT"/>
              </a:rPr>
              <a:t>Para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aplicar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las técnicas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del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filtro</a:t>
            </a:r>
            <a:r>
              <a:rPr sz="1600" spc="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de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Kalman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linealizado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es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necesario describir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el mundo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real </a:t>
            </a:r>
            <a:r>
              <a:rPr sz="1600" spc="-43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mediante un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conjunto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de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ecuaciones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diferenciales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no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lineales.</a:t>
            </a:r>
            <a:endParaRPr sz="1600">
              <a:latin typeface="Arial MT"/>
              <a:cs typeface="Arial MT"/>
            </a:endParaRPr>
          </a:p>
          <a:p>
            <a:pPr marL="12700" marR="5080">
              <a:lnSpc>
                <a:spcPct val="150000"/>
              </a:lnSpc>
              <a:spcBef>
                <a:spcPts val="1560"/>
              </a:spcBef>
            </a:pPr>
            <a:r>
              <a:rPr sz="1600" spc="-65" dirty="0">
                <a:latin typeface="Arial MT"/>
                <a:cs typeface="Arial MT"/>
              </a:rPr>
              <a:t>Ya</a:t>
            </a:r>
            <a:r>
              <a:rPr sz="1600" spc="-5" dirty="0">
                <a:latin typeface="Arial MT"/>
                <a:cs typeface="Arial MT"/>
              </a:rPr>
              <a:t> se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ha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visto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en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temas</a:t>
            </a:r>
            <a:r>
              <a:rPr sz="1600" spc="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sobre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el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filtro</a:t>
            </a:r>
            <a:r>
              <a:rPr sz="1600" spc="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de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Kalman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extendido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cómo esas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ecuaciones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también</a:t>
            </a:r>
            <a:r>
              <a:rPr sz="1600" spc="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se </a:t>
            </a:r>
            <a:r>
              <a:rPr sz="1600" spc="-43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pueden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expresar</a:t>
            </a:r>
            <a:r>
              <a:rPr sz="1600" spc="2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en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forma</a:t>
            </a:r>
            <a:r>
              <a:rPr sz="1600" spc="2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de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espacio de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estados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no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lineal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como</a:t>
            </a:r>
            <a:r>
              <a:rPr sz="1600" spc="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un conjunto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de ecuaciones 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diferenciales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no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lineales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de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primer</a:t>
            </a:r>
            <a:r>
              <a:rPr sz="1600" spc="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orden</a:t>
            </a:r>
            <a:endParaRPr sz="1600">
              <a:latin typeface="Arial MT"/>
              <a:cs typeface="Arial MT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70731" y="3320337"/>
            <a:ext cx="1230908" cy="266388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890911" y="3941317"/>
            <a:ext cx="591185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" dirty="0">
                <a:latin typeface="Arial MT"/>
                <a:cs typeface="Arial MT"/>
              </a:rPr>
              <a:t>donde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798161" y="3941317"/>
            <a:ext cx="3747135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" dirty="0">
                <a:latin typeface="Arial MT"/>
                <a:cs typeface="Arial MT"/>
              </a:rPr>
              <a:t>es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un </a:t>
            </a:r>
            <a:r>
              <a:rPr sz="1600" dirty="0">
                <a:latin typeface="Arial MT"/>
                <a:cs typeface="Arial MT"/>
              </a:rPr>
              <a:t>vector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con</a:t>
            </a:r>
            <a:r>
              <a:rPr sz="1600" spc="-5" dirty="0">
                <a:latin typeface="Arial MT"/>
                <a:cs typeface="Arial MT"/>
              </a:rPr>
              <a:t> los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estados</a:t>
            </a:r>
            <a:r>
              <a:rPr sz="1600" dirty="0">
                <a:latin typeface="Arial MT"/>
                <a:cs typeface="Arial MT"/>
              </a:rPr>
              <a:t> del sistema,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033504" y="3941317"/>
            <a:ext cx="3745865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Arial MT"/>
                <a:cs typeface="Arial MT"/>
              </a:rPr>
              <a:t>es</a:t>
            </a:r>
            <a:r>
              <a:rPr sz="1600" spc="-3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una función no lineal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de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esos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estados,</a:t>
            </a:r>
            <a:endParaRPr sz="1600">
              <a:latin typeface="Arial MT"/>
              <a:cs typeface="Arial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47427" y="4018621"/>
            <a:ext cx="216889" cy="166808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562485" y="3965001"/>
            <a:ext cx="424433" cy="233134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161173" y="4347077"/>
            <a:ext cx="200132" cy="141930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868052" y="4262124"/>
            <a:ext cx="5764530" cy="12160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100"/>
              </a:spcBef>
              <a:tabLst>
                <a:tab pos="593090" algn="l"/>
              </a:tabLst>
            </a:pPr>
            <a:r>
              <a:rPr sz="1600" dirty="0">
                <a:latin typeface="Arial MT"/>
                <a:cs typeface="Arial MT"/>
              </a:rPr>
              <a:t>y	</a:t>
            </a:r>
            <a:r>
              <a:rPr sz="1600" spc="-5" dirty="0">
                <a:latin typeface="Arial MT"/>
                <a:cs typeface="Arial MT"/>
              </a:rPr>
              <a:t>es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un proceso aleatorio de media cero.</a:t>
            </a:r>
            <a:endParaRPr sz="16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050">
              <a:latin typeface="Arial MT"/>
              <a:cs typeface="Arial MT"/>
            </a:endParaRPr>
          </a:p>
          <a:p>
            <a:pPr marL="12700" marR="5080">
              <a:lnSpc>
                <a:spcPct val="131600"/>
              </a:lnSpc>
            </a:pPr>
            <a:r>
              <a:rPr sz="1600" spc="-5" dirty="0">
                <a:latin typeface="Arial MT"/>
                <a:cs typeface="Arial MT"/>
              </a:rPr>
              <a:t>La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matriz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de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ruido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de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proceso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que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describe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el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proceso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aleatorio </a:t>
            </a:r>
            <a:r>
              <a:rPr sz="1600" spc="-43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por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005701" y="4887722"/>
            <a:ext cx="2762885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" dirty="0">
                <a:latin typeface="Arial MT"/>
                <a:cs typeface="Arial MT"/>
              </a:rPr>
              <a:t>del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modelo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15" dirty="0">
                <a:latin typeface="Arial MT"/>
                <a:cs typeface="Arial MT"/>
              </a:rPr>
              <a:t>anterior,</a:t>
            </a:r>
            <a:r>
              <a:rPr sz="1600" spc="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está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dada</a:t>
            </a:r>
            <a:endParaRPr sz="1600">
              <a:latin typeface="Arial MT"/>
              <a:cs typeface="Arial MT"/>
            </a:endParaRPr>
          </a:p>
        </p:txBody>
      </p:sp>
      <p:pic>
        <p:nvPicPr>
          <p:cNvPr id="12" name="object 1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742810" y="4978840"/>
            <a:ext cx="200464" cy="133841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290463" y="5540079"/>
            <a:ext cx="1164945" cy="266534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82650" y="482600"/>
            <a:ext cx="6076950" cy="28575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D60D70E-6F86-4F3F-BFE3-0F90525E50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1700" y="352425"/>
            <a:ext cx="2772162" cy="10288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8074A63-925D-4D89-A1AA-26B5AD5C64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6221" y="2365517"/>
            <a:ext cx="3048021" cy="1082197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9800" y="527050"/>
            <a:ext cx="8382000" cy="45021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BB426E6-97D9-49B6-9A39-ED8D6A918F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1700" y="962025"/>
            <a:ext cx="2743200" cy="914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167188C-C832-442C-B3AC-1D2BAA73C8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0700" y="2333625"/>
            <a:ext cx="1544051" cy="381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D2A1B0B-7180-43CB-AD05-26FFAE8919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0900" y="3781425"/>
            <a:ext cx="1066800" cy="4572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7250" y="546100"/>
            <a:ext cx="8667750" cy="6350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4579EE9-2C1B-48AD-A444-AE5E7B2D9D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7500" y="5153025"/>
            <a:ext cx="2057400" cy="1003363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95350" y="546100"/>
            <a:ext cx="7639050" cy="49974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C65E981-9FE7-43B2-9A03-992DF15DEC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9280" y="1724025"/>
            <a:ext cx="6195120" cy="12192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DA63ADF-EFE1-4601-B993-40FBC6F337C3}"/>
              </a:ext>
            </a:extLst>
          </p:cNvPr>
          <p:cNvSpPr/>
          <p:nvPr/>
        </p:nvSpPr>
        <p:spPr>
          <a:xfrm>
            <a:off x="1993900" y="2181225"/>
            <a:ext cx="381000" cy="38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BEBF25A-2B0F-4D41-82D3-60A3ABB017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4300" y="3718525"/>
            <a:ext cx="3124200" cy="122022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7B3ED50-8363-4F28-B4AD-648BCB9C41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1044" y="3486044"/>
            <a:ext cx="2695951" cy="1514686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87102" y="458977"/>
            <a:ext cx="4380865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" dirty="0">
                <a:latin typeface="Arial MT"/>
                <a:cs typeface="Arial MT"/>
              </a:rPr>
              <a:t>La ecuación</a:t>
            </a:r>
            <a:r>
              <a:rPr sz="1600" spc="-2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del filtro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de Kalman linealizado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será</a:t>
            </a:r>
            <a:endParaRPr sz="1600">
              <a:latin typeface="Arial MT"/>
              <a:cs typeface="Arial MT"/>
            </a:endParaRPr>
          </a:p>
        </p:txBody>
      </p:sp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395549" y="1849323"/>
            <a:ext cx="5253909" cy="96445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234803" y="1105553"/>
            <a:ext cx="3459156" cy="233172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922153" y="3292094"/>
            <a:ext cx="591185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" dirty="0">
                <a:latin typeface="Arial MT"/>
                <a:cs typeface="Arial MT"/>
              </a:rPr>
              <a:t>donde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000284" y="3292094"/>
            <a:ext cx="5727700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" dirty="0">
                <a:latin typeface="Arial MT"/>
                <a:cs typeface="Arial MT"/>
              </a:rPr>
              <a:t>es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la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diferencia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entre</a:t>
            </a:r>
            <a:r>
              <a:rPr sz="1600" spc="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la</a:t>
            </a:r>
            <a:r>
              <a:rPr sz="1600" spc="-3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medida ruidosa real </a:t>
            </a:r>
            <a:r>
              <a:rPr sz="1600" dirty="0">
                <a:latin typeface="Arial MT"/>
                <a:cs typeface="Arial MT"/>
              </a:rPr>
              <a:t>y</a:t>
            </a:r>
            <a:r>
              <a:rPr sz="1600" spc="-5" dirty="0">
                <a:latin typeface="Arial MT"/>
                <a:cs typeface="Arial MT"/>
              </a:rPr>
              <a:t> la altura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nominal.</a:t>
            </a:r>
            <a:endParaRPr sz="1600">
              <a:latin typeface="Arial MT"/>
              <a:cs typeface="Arial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597555" y="3303856"/>
            <a:ext cx="332841" cy="266822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862952" y="3910827"/>
            <a:ext cx="1662736" cy="266148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931297" y="4552737"/>
            <a:ext cx="858393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50000"/>
              </a:lnSpc>
              <a:spcBef>
                <a:spcPts val="100"/>
              </a:spcBef>
            </a:pPr>
            <a:r>
              <a:rPr sz="1600" spc="-5" dirty="0">
                <a:latin typeface="Arial MT"/>
                <a:cs typeface="Arial MT"/>
              </a:rPr>
              <a:t>En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el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listado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dado </a:t>
            </a:r>
            <a:r>
              <a:rPr sz="1600" dirty="0">
                <a:latin typeface="Arial MT"/>
                <a:cs typeface="Arial MT"/>
              </a:rPr>
              <a:t>a </a:t>
            </a:r>
            <a:r>
              <a:rPr sz="1600" spc="-5" dirty="0">
                <a:latin typeface="Arial MT"/>
                <a:cs typeface="Arial MT"/>
              </a:rPr>
              <a:t>continuación están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programadas</a:t>
            </a:r>
            <a:r>
              <a:rPr sz="1600" spc="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estas</a:t>
            </a:r>
            <a:r>
              <a:rPr sz="1600" spc="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ecuaciones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de filtrado</a:t>
            </a:r>
            <a:r>
              <a:rPr sz="1600" spc="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junto</a:t>
            </a:r>
            <a:r>
              <a:rPr sz="1600" spc="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con las </a:t>
            </a:r>
            <a:r>
              <a:rPr sz="1600" spc="-42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ecuaciones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de Riccati,</a:t>
            </a:r>
            <a:r>
              <a:rPr sz="1600" dirty="0">
                <a:latin typeface="Arial MT"/>
                <a:cs typeface="Arial MT"/>
              </a:rPr>
              <a:t> y</a:t>
            </a:r>
            <a:r>
              <a:rPr sz="1600" spc="-5" dirty="0">
                <a:latin typeface="Arial MT"/>
                <a:cs typeface="Arial MT"/>
              </a:rPr>
              <a:t> se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simulan las trayectorias</a:t>
            </a:r>
            <a:r>
              <a:rPr sz="1600" spc="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tanto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de</a:t>
            </a:r>
            <a:r>
              <a:rPr sz="1600" spc="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mundo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real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como</a:t>
            </a:r>
            <a:r>
              <a:rPr sz="1600" spc="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la nominal.</a:t>
            </a:r>
            <a:endParaRPr sz="16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403910" y="3661547"/>
            <a:ext cx="1833746" cy="62396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26726" y="401065"/>
            <a:ext cx="5537835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(</a:t>
            </a:r>
            <a:r>
              <a:rPr dirty="0"/>
              <a:t> </a:t>
            </a:r>
            <a:r>
              <a:rPr spc="-15" dirty="0"/>
              <a:t>Listado</a:t>
            </a:r>
            <a:r>
              <a:rPr spc="10" dirty="0"/>
              <a:t> </a:t>
            </a:r>
            <a:r>
              <a:rPr spc="-5" dirty="0"/>
              <a:t>)</a:t>
            </a:r>
            <a:r>
              <a:rPr spc="450" dirty="0"/>
              <a:t> </a:t>
            </a:r>
            <a:r>
              <a:rPr spc="-10" dirty="0"/>
              <a:t>Filtro</a:t>
            </a:r>
            <a:r>
              <a:rPr spc="20" dirty="0"/>
              <a:t> </a:t>
            </a:r>
            <a:r>
              <a:rPr spc="-5" dirty="0"/>
              <a:t>de</a:t>
            </a:r>
            <a:r>
              <a:rPr spc="10" dirty="0"/>
              <a:t> </a:t>
            </a:r>
            <a:r>
              <a:rPr spc="-10" dirty="0"/>
              <a:t>kalman</a:t>
            </a:r>
            <a:r>
              <a:rPr spc="20" dirty="0"/>
              <a:t> </a:t>
            </a:r>
            <a:r>
              <a:rPr spc="-10" dirty="0"/>
              <a:t>Linealizado</a:t>
            </a:r>
            <a:r>
              <a:rPr spc="475" dirty="0"/>
              <a:t> </a:t>
            </a:r>
            <a:r>
              <a:rPr spc="-5" dirty="0"/>
              <a:t>(</a:t>
            </a:r>
            <a:r>
              <a:rPr dirty="0"/>
              <a:t> </a:t>
            </a:r>
            <a:r>
              <a:rPr spc="-5" dirty="0"/>
              <a:t>Caída</a:t>
            </a:r>
            <a:r>
              <a:rPr spc="10" dirty="0"/>
              <a:t> </a:t>
            </a:r>
            <a:r>
              <a:rPr spc="-10" dirty="0"/>
              <a:t>Libre</a:t>
            </a:r>
            <a:r>
              <a:rPr spc="10" dirty="0"/>
              <a:t> </a:t>
            </a:r>
            <a:r>
              <a:rPr spc="-5" dirty="0"/>
              <a:t>)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425835" y="945896"/>
            <a:ext cx="1053465" cy="1671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Calibri"/>
                <a:cs typeface="Calibri"/>
              </a:rPr>
              <a:t>X=200000.; 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XD=‐6000.; 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15" dirty="0">
                <a:latin typeface="Calibri"/>
                <a:cs typeface="Calibri"/>
              </a:rPr>
              <a:t>BETA=500.; 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XN</a:t>
            </a:r>
            <a:r>
              <a:rPr sz="1200" spc="-5" dirty="0">
                <a:latin typeface="Calibri"/>
                <a:cs typeface="Calibri"/>
              </a:rPr>
              <a:t>O</a:t>
            </a:r>
            <a:r>
              <a:rPr sz="1200" dirty="0">
                <a:latin typeface="Calibri"/>
                <a:cs typeface="Calibri"/>
              </a:rPr>
              <a:t>M=200000</a:t>
            </a:r>
            <a:r>
              <a:rPr sz="1200" spc="-5" dirty="0">
                <a:latin typeface="Calibri"/>
                <a:cs typeface="Calibri"/>
              </a:rPr>
              <a:t>.</a:t>
            </a:r>
            <a:r>
              <a:rPr sz="1200" dirty="0">
                <a:latin typeface="Calibri"/>
                <a:cs typeface="Calibri"/>
              </a:rPr>
              <a:t>;  </a:t>
            </a:r>
            <a:r>
              <a:rPr sz="1200" spc="-5" dirty="0">
                <a:latin typeface="Calibri"/>
                <a:cs typeface="Calibri"/>
              </a:rPr>
              <a:t>XDNOM=‐6000.; </a:t>
            </a:r>
            <a:r>
              <a:rPr sz="1200" spc="-26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BE</a:t>
            </a:r>
            <a:r>
              <a:rPr sz="1200" spc="-100" dirty="0">
                <a:latin typeface="Calibri"/>
                <a:cs typeface="Calibri"/>
              </a:rPr>
              <a:t>T</a:t>
            </a:r>
            <a:r>
              <a:rPr sz="1200" dirty="0">
                <a:latin typeface="Calibri"/>
                <a:cs typeface="Calibri"/>
              </a:rPr>
              <a:t>ANOM=500.;  ORDER=3; 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TS=.1;</a:t>
            </a:r>
            <a:endParaRPr sz="12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200" spc="-5" dirty="0">
                <a:latin typeface="Calibri"/>
                <a:cs typeface="Calibri"/>
              </a:rPr>
              <a:t>TF=30.;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25835" y="2591815"/>
            <a:ext cx="121983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Calibri"/>
                <a:cs typeface="Calibri"/>
              </a:rPr>
              <a:t>Q33=300.*300./TF;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25835" y="2774696"/>
            <a:ext cx="5067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Calibri"/>
                <a:cs typeface="Calibri"/>
              </a:rPr>
              <a:t>T=0.;</a:t>
            </a:r>
            <a:endParaRPr sz="120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</a:pPr>
            <a:r>
              <a:rPr sz="1200" spc="-5" dirty="0">
                <a:latin typeface="Calibri"/>
                <a:cs typeface="Calibri"/>
              </a:rPr>
              <a:t>S=0.; 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H=.001;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425835" y="3323335"/>
            <a:ext cx="9194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Calibri"/>
                <a:cs typeface="Calibri"/>
              </a:rPr>
              <a:t>SIGNOISE=25.;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425835" y="3506215"/>
            <a:ext cx="1755775" cy="2219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Calibri"/>
                <a:cs typeface="Calibri"/>
              </a:rPr>
              <a:t>RMAT(1,1)=SIGNOISE^2; </a:t>
            </a:r>
            <a:r>
              <a:rPr sz="1200" spc="-5" dirty="0">
                <a:latin typeface="Calibri"/>
                <a:cs typeface="Calibri"/>
              </a:rPr>
              <a:t> XH(1,1)=X‐XNOM; 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XH(2,1)=XD‐XDNOM; 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XH(3,1)=‐300.; 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PHI=zeros(ORDER,ORDER); 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P=zeros(ORDER,ORDER); 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IDNP=eye(ORDER); 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Q=zeros(ORDER,ORDER); 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P(1,1)=SIGNOISE*SIGNOISE; </a:t>
            </a:r>
            <a:r>
              <a:rPr sz="1200" spc="-26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P(2,2)=20000.;</a:t>
            </a:r>
            <a:endParaRPr sz="1200" dirty="0">
              <a:latin typeface="Calibri"/>
              <a:cs typeface="Calibri"/>
            </a:endParaRPr>
          </a:p>
          <a:p>
            <a:pPr marL="12700" marR="276225">
              <a:lnSpc>
                <a:spcPct val="100000"/>
              </a:lnSpc>
            </a:pPr>
            <a:r>
              <a:rPr sz="1200" spc="-5" dirty="0">
                <a:latin typeface="Calibri"/>
                <a:cs typeface="Calibri"/>
              </a:rPr>
              <a:t>P(3,3)=300.^2; </a:t>
            </a:r>
            <a:r>
              <a:rPr sz="1200" dirty="0">
                <a:latin typeface="Calibri"/>
                <a:cs typeface="Calibri"/>
              </a:rPr>
              <a:t> HM</a:t>
            </a:r>
            <a:r>
              <a:rPr sz="1200" spc="-95" dirty="0">
                <a:latin typeface="Calibri"/>
                <a:cs typeface="Calibri"/>
              </a:rPr>
              <a:t>A</a:t>
            </a:r>
            <a:r>
              <a:rPr sz="1200" spc="-5" dirty="0">
                <a:latin typeface="Calibri"/>
                <a:cs typeface="Calibri"/>
              </a:rPr>
              <a:t>T</a:t>
            </a:r>
            <a:r>
              <a:rPr sz="1200" dirty="0">
                <a:latin typeface="Calibri"/>
                <a:cs typeface="Calibri"/>
              </a:rPr>
              <a:t>=</a:t>
            </a:r>
            <a:r>
              <a:rPr sz="1200" spc="-35" dirty="0">
                <a:latin typeface="Calibri"/>
                <a:cs typeface="Calibri"/>
              </a:rPr>
              <a:t>z</a:t>
            </a:r>
            <a:r>
              <a:rPr sz="1200" dirty="0">
                <a:latin typeface="Calibri"/>
                <a:cs typeface="Calibri"/>
              </a:rPr>
              <a:t>e</a:t>
            </a:r>
            <a:r>
              <a:rPr sz="1200" spc="-20" dirty="0">
                <a:latin typeface="Calibri"/>
                <a:cs typeface="Calibri"/>
              </a:rPr>
              <a:t>r</a:t>
            </a:r>
            <a:r>
              <a:rPr sz="1200" dirty="0">
                <a:latin typeface="Calibri"/>
                <a:cs typeface="Calibri"/>
              </a:rPr>
              <a:t>os(1,ORDER);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425835" y="5700776"/>
            <a:ext cx="91821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Calibri"/>
                <a:cs typeface="Calibri"/>
              </a:rPr>
              <a:t>HMAT(1,1)=</a:t>
            </a:r>
            <a:r>
              <a:rPr sz="1200" spc="15" dirty="0">
                <a:latin typeface="Calibri"/>
                <a:cs typeface="Calibri"/>
              </a:rPr>
              <a:t> </a:t>
            </a:r>
            <a:r>
              <a:rPr lang="es-ES" sz="1200" spc="15" dirty="0">
                <a:latin typeface="Calibri"/>
                <a:cs typeface="Calibri"/>
              </a:rPr>
              <a:t>1</a:t>
            </a:r>
            <a:r>
              <a:rPr sz="1200" dirty="0">
                <a:latin typeface="Calibri"/>
                <a:cs typeface="Calibri"/>
              </a:rPr>
              <a:t>; </a:t>
            </a:r>
            <a:r>
              <a:rPr sz="1200" spc="-260" dirty="0">
                <a:latin typeface="Calibri"/>
                <a:cs typeface="Calibri"/>
              </a:rPr>
              <a:t> </a:t>
            </a:r>
            <a:r>
              <a:rPr sz="1200" spc="-15" dirty="0">
                <a:latin typeface="Calibri"/>
                <a:cs typeface="Calibri"/>
              </a:rPr>
              <a:t>HT=HMAT';</a:t>
            </a:r>
            <a:endParaRPr sz="12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200" spc="-5" dirty="0">
                <a:latin typeface="Calibri"/>
                <a:cs typeface="Calibri"/>
              </a:rPr>
              <a:t>count=0;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694573" y="6399288"/>
            <a:ext cx="9525" cy="504190"/>
          </a:xfrm>
          <a:custGeom>
            <a:avLst/>
            <a:gdLst/>
            <a:ahLst/>
            <a:cxnLst/>
            <a:rect l="l" t="t" r="r" b="b"/>
            <a:pathLst>
              <a:path w="9525" h="504190">
                <a:moveTo>
                  <a:pt x="9144" y="466344"/>
                </a:moveTo>
                <a:lnTo>
                  <a:pt x="0" y="466344"/>
                </a:lnTo>
                <a:lnTo>
                  <a:pt x="0" y="503682"/>
                </a:lnTo>
                <a:lnTo>
                  <a:pt x="9144" y="503682"/>
                </a:lnTo>
                <a:lnTo>
                  <a:pt x="9144" y="466344"/>
                </a:lnTo>
                <a:close/>
              </a:path>
              <a:path w="9525" h="504190">
                <a:moveTo>
                  <a:pt x="9144" y="400050"/>
                </a:moveTo>
                <a:lnTo>
                  <a:pt x="0" y="400050"/>
                </a:lnTo>
                <a:lnTo>
                  <a:pt x="0" y="438150"/>
                </a:lnTo>
                <a:lnTo>
                  <a:pt x="9144" y="438150"/>
                </a:lnTo>
                <a:lnTo>
                  <a:pt x="9144" y="400050"/>
                </a:lnTo>
                <a:close/>
              </a:path>
              <a:path w="9525" h="504190">
                <a:moveTo>
                  <a:pt x="9144" y="332994"/>
                </a:moveTo>
                <a:lnTo>
                  <a:pt x="0" y="332994"/>
                </a:lnTo>
                <a:lnTo>
                  <a:pt x="0" y="371094"/>
                </a:lnTo>
                <a:lnTo>
                  <a:pt x="9144" y="371094"/>
                </a:lnTo>
                <a:lnTo>
                  <a:pt x="9144" y="332994"/>
                </a:lnTo>
                <a:close/>
              </a:path>
              <a:path w="9525" h="504190">
                <a:moveTo>
                  <a:pt x="9144" y="266700"/>
                </a:moveTo>
                <a:lnTo>
                  <a:pt x="0" y="266700"/>
                </a:lnTo>
                <a:lnTo>
                  <a:pt x="0" y="304800"/>
                </a:lnTo>
                <a:lnTo>
                  <a:pt x="9144" y="304800"/>
                </a:lnTo>
                <a:lnTo>
                  <a:pt x="9144" y="266700"/>
                </a:lnTo>
                <a:close/>
              </a:path>
              <a:path w="9525" h="504190">
                <a:moveTo>
                  <a:pt x="9144" y="199644"/>
                </a:moveTo>
                <a:lnTo>
                  <a:pt x="0" y="199644"/>
                </a:lnTo>
                <a:lnTo>
                  <a:pt x="0" y="237744"/>
                </a:lnTo>
                <a:lnTo>
                  <a:pt x="9144" y="237744"/>
                </a:lnTo>
                <a:lnTo>
                  <a:pt x="9144" y="199644"/>
                </a:lnTo>
                <a:close/>
              </a:path>
              <a:path w="9525" h="504190">
                <a:moveTo>
                  <a:pt x="9144" y="133350"/>
                </a:moveTo>
                <a:lnTo>
                  <a:pt x="0" y="133350"/>
                </a:lnTo>
                <a:lnTo>
                  <a:pt x="0" y="171450"/>
                </a:lnTo>
                <a:lnTo>
                  <a:pt x="9144" y="171450"/>
                </a:lnTo>
                <a:lnTo>
                  <a:pt x="9144" y="133350"/>
                </a:lnTo>
                <a:close/>
              </a:path>
              <a:path w="9525" h="504190">
                <a:moveTo>
                  <a:pt x="9144" y="66294"/>
                </a:moveTo>
                <a:lnTo>
                  <a:pt x="0" y="66294"/>
                </a:lnTo>
                <a:lnTo>
                  <a:pt x="0" y="104394"/>
                </a:lnTo>
                <a:lnTo>
                  <a:pt x="9144" y="104394"/>
                </a:lnTo>
                <a:lnTo>
                  <a:pt x="9144" y="66294"/>
                </a:lnTo>
                <a:close/>
              </a:path>
              <a:path w="9525" h="504190">
                <a:moveTo>
                  <a:pt x="9144" y="0"/>
                </a:moveTo>
                <a:lnTo>
                  <a:pt x="0" y="0"/>
                </a:lnTo>
                <a:lnTo>
                  <a:pt x="0" y="38100"/>
                </a:lnTo>
                <a:lnTo>
                  <a:pt x="9144" y="38100"/>
                </a:lnTo>
                <a:lnTo>
                  <a:pt x="914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266835" y="997458"/>
            <a:ext cx="129539" cy="501650"/>
          </a:xfrm>
          <a:custGeom>
            <a:avLst/>
            <a:gdLst/>
            <a:ahLst/>
            <a:cxnLst/>
            <a:rect l="l" t="t" r="r" b="b"/>
            <a:pathLst>
              <a:path w="129539" h="501650">
                <a:moveTo>
                  <a:pt x="67055" y="249554"/>
                </a:moveTo>
                <a:lnTo>
                  <a:pt x="67055" y="240029"/>
                </a:lnTo>
                <a:lnTo>
                  <a:pt x="66294" y="238506"/>
                </a:lnTo>
                <a:lnTo>
                  <a:pt x="66294" y="11429"/>
                </a:lnTo>
                <a:lnTo>
                  <a:pt x="65532" y="11429"/>
                </a:lnTo>
                <a:lnTo>
                  <a:pt x="64769" y="9905"/>
                </a:lnTo>
                <a:lnTo>
                  <a:pt x="64008" y="9905"/>
                </a:lnTo>
                <a:lnTo>
                  <a:pt x="64008" y="9143"/>
                </a:lnTo>
                <a:lnTo>
                  <a:pt x="62484" y="8381"/>
                </a:lnTo>
                <a:lnTo>
                  <a:pt x="61722" y="8381"/>
                </a:lnTo>
                <a:lnTo>
                  <a:pt x="58674" y="6857"/>
                </a:lnTo>
                <a:lnTo>
                  <a:pt x="47278" y="4078"/>
                </a:lnTo>
                <a:lnTo>
                  <a:pt x="35699" y="2119"/>
                </a:lnTo>
                <a:lnTo>
                  <a:pt x="23987" y="1005"/>
                </a:lnTo>
                <a:lnTo>
                  <a:pt x="12192" y="761"/>
                </a:lnTo>
                <a:lnTo>
                  <a:pt x="0" y="0"/>
                </a:lnTo>
                <a:lnTo>
                  <a:pt x="0" y="9906"/>
                </a:lnTo>
                <a:lnTo>
                  <a:pt x="12954" y="9963"/>
                </a:lnTo>
                <a:lnTo>
                  <a:pt x="23987" y="10800"/>
                </a:lnTo>
                <a:lnTo>
                  <a:pt x="34137" y="11634"/>
                </a:lnTo>
                <a:lnTo>
                  <a:pt x="44788" y="13179"/>
                </a:lnTo>
                <a:lnTo>
                  <a:pt x="55626" y="16001"/>
                </a:lnTo>
                <a:lnTo>
                  <a:pt x="57912" y="16763"/>
                </a:lnTo>
                <a:lnTo>
                  <a:pt x="57912" y="16001"/>
                </a:lnTo>
                <a:lnTo>
                  <a:pt x="58674" y="17525"/>
                </a:lnTo>
                <a:lnTo>
                  <a:pt x="58674" y="244602"/>
                </a:lnTo>
                <a:lnTo>
                  <a:pt x="59436" y="244602"/>
                </a:lnTo>
                <a:lnTo>
                  <a:pt x="60198" y="246126"/>
                </a:lnTo>
                <a:lnTo>
                  <a:pt x="60960" y="246126"/>
                </a:lnTo>
                <a:lnTo>
                  <a:pt x="60960" y="246888"/>
                </a:lnTo>
                <a:lnTo>
                  <a:pt x="62484" y="247650"/>
                </a:lnTo>
                <a:lnTo>
                  <a:pt x="63246" y="247650"/>
                </a:lnTo>
                <a:lnTo>
                  <a:pt x="65532" y="249174"/>
                </a:lnTo>
                <a:lnTo>
                  <a:pt x="67055" y="249554"/>
                </a:lnTo>
                <a:close/>
              </a:path>
              <a:path w="129539" h="501650">
                <a:moveTo>
                  <a:pt x="58293" y="485013"/>
                </a:moveTo>
                <a:lnTo>
                  <a:pt x="12192" y="491490"/>
                </a:lnTo>
                <a:lnTo>
                  <a:pt x="0" y="492252"/>
                </a:lnTo>
                <a:lnTo>
                  <a:pt x="0" y="501395"/>
                </a:lnTo>
                <a:lnTo>
                  <a:pt x="12954" y="501395"/>
                </a:lnTo>
                <a:lnTo>
                  <a:pt x="23987" y="500801"/>
                </a:lnTo>
                <a:lnTo>
                  <a:pt x="36495" y="499695"/>
                </a:lnTo>
                <a:lnTo>
                  <a:pt x="48971" y="497715"/>
                </a:lnTo>
                <a:lnTo>
                  <a:pt x="57912" y="495000"/>
                </a:lnTo>
                <a:lnTo>
                  <a:pt x="57912" y="486156"/>
                </a:lnTo>
                <a:lnTo>
                  <a:pt x="58293" y="485013"/>
                </a:lnTo>
                <a:close/>
              </a:path>
              <a:path w="129539" h="501650">
                <a:moveTo>
                  <a:pt x="58674" y="17525"/>
                </a:moveTo>
                <a:lnTo>
                  <a:pt x="57912" y="16763"/>
                </a:lnTo>
                <a:lnTo>
                  <a:pt x="57150" y="16763"/>
                </a:lnTo>
                <a:lnTo>
                  <a:pt x="58674" y="17525"/>
                </a:lnTo>
                <a:close/>
              </a:path>
              <a:path w="129539" h="501650">
                <a:moveTo>
                  <a:pt x="58166" y="484886"/>
                </a:moveTo>
                <a:lnTo>
                  <a:pt x="57150" y="485394"/>
                </a:lnTo>
                <a:lnTo>
                  <a:pt x="57912" y="485394"/>
                </a:lnTo>
                <a:lnTo>
                  <a:pt x="58166" y="484886"/>
                </a:lnTo>
                <a:close/>
              </a:path>
              <a:path w="129539" h="501650">
                <a:moveTo>
                  <a:pt x="58674" y="17525"/>
                </a:moveTo>
                <a:lnTo>
                  <a:pt x="57912" y="16001"/>
                </a:lnTo>
                <a:lnTo>
                  <a:pt x="57912" y="16763"/>
                </a:lnTo>
                <a:lnTo>
                  <a:pt x="58674" y="17525"/>
                </a:lnTo>
                <a:close/>
              </a:path>
              <a:path w="129539" h="501650">
                <a:moveTo>
                  <a:pt x="58674" y="243840"/>
                </a:moveTo>
                <a:lnTo>
                  <a:pt x="58674" y="17525"/>
                </a:lnTo>
                <a:lnTo>
                  <a:pt x="57912" y="17145"/>
                </a:lnTo>
                <a:lnTo>
                  <a:pt x="57912" y="243078"/>
                </a:lnTo>
                <a:lnTo>
                  <a:pt x="58674" y="243840"/>
                </a:lnTo>
                <a:close/>
              </a:path>
              <a:path w="129539" h="501650">
                <a:moveTo>
                  <a:pt x="58674" y="483870"/>
                </a:moveTo>
                <a:lnTo>
                  <a:pt x="58674" y="258318"/>
                </a:lnTo>
                <a:lnTo>
                  <a:pt x="57912" y="259079"/>
                </a:lnTo>
                <a:lnTo>
                  <a:pt x="57912" y="485013"/>
                </a:lnTo>
                <a:lnTo>
                  <a:pt x="58166" y="484886"/>
                </a:lnTo>
                <a:lnTo>
                  <a:pt x="58674" y="483870"/>
                </a:lnTo>
                <a:close/>
              </a:path>
              <a:path w="129539" h="501650">
                <a:moveTo>
                  <a:pt x="58369" y="484784"/>
                </a:moveTo>
                <a:lnTo>
                  <a:pt x="58166" y="484886"/>
                </a:lnTo>
                <a:lnTo>
                  <a:pt x="57912" y="485394"/>
                </a:lnTo>
                <a:lnTo>
                  <a:pt x="58293" y="485013"/>
                </a:lnTo>
                <a:lnTo>
                  <a:pt x="58369" y="484784"/>
                </a:lnTo>
                <a:close/>
              </a:path>
              <a:path w="129539" h="501650">
                <a:moveTo>
                  <a:pt x="124968" y="256032"/>
                </a:moveTo>
                <a:lnTo>
                  <a:pt x="112014" y="255270"/>
                </a:lnTo>
                <a:lnTo>
                  <a:pt x="101597" y="254575"/>
                </a:lnTo>
                <a:lnTo>
                  <a:pt x="94488" y="254508"/>
                </a:lnTo>
                <a:lnTo>
                  <a:pt x="89154" y="253746"/>
                </a:lnTo>
                <a:lnTo>
                  <a:pt x="75438" y="251460"/>
                </a:lnTo>
                <a:lnTo>
                  <a:pt x="72169" y="250806"/>
                </a:lnTo>
                <a:lnTo>
                  <a:pt x="70651" y="251089"/>
                </a:lnTo>
                <a:lnTo>
                  <a:pt x="60198" y="256032"/>
                </a:lnTo>
                <a:lnTo>
                  <a:pt x="58674" y="257556"/>
                </a:lnTo>
                <a:lnTo>
                  <a:pt x="58674" y="484631"/>
                </a:lnTo>
                <a:lnTo>
                  <a:pt x="58293" y="485013"/>
                </a:lnTo>
                <a:lnTo>
                  <a:pt x="57912" y="486156"/>
                </a:lnTo>
                <a:lnTo>
                  <a:pt x="57912" y="495000"/>
                </a:lnTo>
                <a:lnTo>
                  <a:pt x="59436" y="494538"/>
                </a:lnTo>
                <a:lnTo>
                  <a:pt x="61722" y="493776"/>
                </a:lnTo>
                <a:lnTo>
                  <a:pt x="62484" y="493776"/>
                </a:lnTo>
                <a:lnTo>
                  <a:pt x="66294" y="489966"/>
                </a:lnTo>
                <a:lnTo>
                  <a:pt x="66294" y="263652"/>
                </a:lnTo>
                <a:lnTo>
                  <a:pt x="67055" y="262128"/>
                </a:lnTo>
                <a:lnTo>
                  <a:pt x="67055" y="262890"/>
                </a:lnTo>
                <a:lnTo>
                  <a:pt x="67818" y="262128"/>
                </a:lnTo>
                <a:lnTo>
                  <a:pt x="67818" y="262509"/>
                </a:lnTo>
                <a:lnTo>
                  <a:pt x="112014" y="256075"/>
                </a:lnTo>
                <a:lnTo>
                  <a:pt x="124968" y="256032"/>
                </a:lnTo>
                <a:close/>
              </a:path>
              <a:path w="129539" h="501650">
                <a:moveTo>
                  <a:pt x="58674" y="483870"/>
                </a:moveTo>
                <a:lnTo>
                  <a:pt x="58166" y="484886"/>
                </a:lnTo>
                <a:lnTo>
                  <a:pt x="58369" y="484784"/>
                </a:lnTo>
                <a:lnTo>
                  <a:pt x="58674" y="483870"/>
                </a:lnTo>
                <a:close/>
              </a:path>
              <a:path w="129539" h="501650">
                <a:moveTo>
                  <a:pt x="58674" y="484631"/>
                </a:moveTo>
                <a:lnTo>
                  <a:pt x="58369" y="484784"/>
                </a:lnTo>
                <a:lnTo>
                  <a:pt x="58293" y="485013"/>
                </a:lnTo>
                <a:lnTo>
                  <a:pt x="58674" y="484631"/>
                </a:lnTo>
                <a:close/>
              </a:path>
              <a:path w="129539" h="501650">
                <a:moveTo>
                  <a:pt x="58674" y="484631"/>
                </a:moveTo>
                <a:lnTo>
                  <a:pt x="58674" y="483870"/>
                </a:lnTo>
                <a:lnTo>
                  <a:pt x="58369" y="484784"/>
                </a:lnTo>
                <a:lnTo>
                  <a:pt x="58674" y="484631"/>
                </a:lnTo>
                <a:close/>
              </a:path>
              <a:path w="129539" h="501650">
                <a:moveTo>
                  <a:pt x="67055" y="238887"/>
                </a:moveTo>
                <a:lnTo>
                  <a:pt x="67055" y="13715"/>
                </a:lnTo>
                <a:lnTo>
                  <a:pt x="66294" y="12953"/>
                </a:lnTo>
                <a:lnTo>
                  <a:pt x="66294" y="238506"/>
                </a:lnTo>
                <a:lnTo>
                  <a:pt x="67055" y="238887"/>
                </a:lnTo>
                <a:close/>
              </a:path>
              <a:path w="129539" h="501650">
                <a:moveTo>
                  <a:pt x="67818" y="239268"/>
                </a:moveTo>
                <a:lnTo>
                  <a:pt x="66294" y="238506"/>
                </a:lnTo>
                <a:lnTo>
                  <a:pt x="67055" y="239267"/>
                </a:lnTo>
                <a:lnTo>
                  <a:pt x="67818" y="239268"/>
                </a:lnTo>
                <a:close/>
              </a:path>
              <a:path w="129539" h="501650">
                <a:moveTo>
                  <a:pt x="112776" y="246126"/>
                </a:moveTo>
                <a:lnTo>
                  <a:pt x="69342" y="240029"/>
                </a:lnTo>
                <a:lnTo>
                  <a:pt x="66294" y="238506"/>
                </a:lnTo>
                <a:lnTo>
                  <a:pt x="67055" y="240029"/>
                </a:lnTo>
                <a:lnTo>
                  <a:pt x="67055" y="249554"/>
                </a:lnTo>
                <a:lnTo>
                  <a:pt x="71628" y="250697"/>
                </a:lnTo>
                <a:lnTo>
                  <a:pt x="72169" y="250806"/>
                </a:lnTo>
                <a:lnTo>
                  <a:pt x="85248" y="248369"/>
                </a:lnTo>
                <a:lnTo>
                  <a:pt x="100274" y="247004"/>
                </a:lnTo>
                <a:lnTo>
                  <a:pt x="112014" y="246126"/>
                </a:lnTo>
                <a:lnTo>
                  <a:pt x="112776" y="246126"/>
                </a:lnTo>
                <a:close/>
              </a:path>
              <a:path w="129539" h="501650">
                <a:moveTo>
                  <a:pt x="67055" y="262890"/>
                </a:moveTo>
                <a:lnTo>
                  <a:pt x="67055" y="262128"/>
                </a:lnTo>
                <a:lnTo>
                  <a:pt x="66294" y="263652"/>
                </a:lnTo>
                <a:lnTo>
                  <a:pt x="67055" y="262890"/>
                </a:lnTo>
                <a:close/>
              </a:path>
              <a:path w="129539" h="501650">
                <a:moveTo>
                  <a:pt x="67056" y="487680"/>
                </a:moveTo>
                <a:lnTo>
                  <a:pt x="67055" y="262890"/>
                </a:lnTo>
                <a:lnTo>
                  <a:pt x="66294" y="263652"/>
                </a:lnTo>
                <a:lnTo>
                  <a:pt x="66294" y="489204"/>
                </a:lnTo>
                <a:lnTo>
                  <a:pt x="67056" y="487680"/>
                </a:lnTo>
                <a:close/>
              </a:path>
              <a:path w="129539" h="501650">
                <a:moveTo>
                  <a:pt x="67818" y="262509"/>
                </a:moveTo>
                <a:lnTo>
                  <a:pt x="67818" y="262128"/>
                </a:lnTo>
                <a:lnTo>
                  <a:pt x="67055" y="262890"/>
                </a:lnTo>
                <a:lnTo>
                  <a:pt x="67818" y="262509"/>
                </a:lnTo>
                <a:close/>
              </a:path>
              <a:path w="129539" h="501650">
                <a:moveTo>
                  <a:pt x="129540" y="253746"/>
                </a:moveTo>
                <a:lnTo>
                  <a:pt x="129540" y="248411"/>
                </a:lnTo>
                <a:lnTo>
                  <a:pt x="128016" y="246126"/>
                </a:lnTo>
                <a:lnTo>
                  <a:pt x="112014" y="246126"/>
                </a:lnTo>
                <a:lnTo>
                  <a:pt x="100274" y="247004"/>
                </a:lnTo>
                <a:lnTo>
                  <a:pt x="85248" y="248369"/>
                </a:lnTo>
                <a:lnTo>
                  <a:pt x="72169" y="250806"/>
                </a:lnTo>
                <a:lnTo>
                  <a:pt x="75438" y="251460"/>
                </a:lnTo>
                <a:lnTo>
                  <a:pt x="89154" y="253746"/>
                </a:lnTo>
                <a:lnTo>
                  <a:pt x="94488" y="254508"/>
                </a:lnTo>
                <a:lnTo>
                  <a:pt x="101597" y="254575"/>
                </a:lnTo>
                <a:lnTo>
                  <a:pt x="112776" y="255314"/>
                </a:lnTo>
                <a:lnTo>
                  <a:pt x="124968" y="256032"/>
                </a:lnTo>
                <a:lnTo>
                  <a:pt x="128016" y="255270"/>
                </a:lnTo>
                <a:lnTo>
                  <a:pt x="129540" y="253746"/>
                </a:lnTo>
                <a:close/>
              </a:path>
            </a:pathLst>
          </a:custGeom>
          <a:solidFill>
            <a:srgbClr val="497D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2483491" y="1131823"/>
            <a:ext cx="206375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Calibri"/>
                <a:cs typeface="Calibri"/>
              </a:rPr>
              <a:t>condiciones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iniciales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(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valor</a:t>
            </a:r>
            <a:r>
              <a:rPr sz="1200" spc="-10" dirty="0">
                <a:latin typeface="Calibri"/>
                <a:cs typeface="Calibri"/>
              </a:rPr>
              <a:t> rea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l)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560205" y="1563624"/>
            <a:ext cx="130810" cy="501650"/>
          </a:xfrm>
          <a:custGeom>
            <a:avLst/>
            <a:gdLst/>
            <a:ahLst/>
            <a:cxnLst/>
            <a:rect l="l" t="t" r="r" b="b"/>
            <a:pathLst>
              <a:path w="130810" h="501650">
                <a:moveTo>
                  <a:pt x="67818" y="249066"/>
                </a:moveTo>
                <a:lnTo>
                  <a:pt x="67818" y="240029"/>
                </a:lnTo>
                <a:lnTo>
                  <a:pt x="67056" y="238506"/>
                </a:lnTo>
                <a:lnTo>
                  <a:pt x="67056" y="12191"/>
                </a:lnTo>
                <a:lnTo>
                  <a:pt x="66294" y="11429"/>
                </a:lnTo>
                <a:lnTo>
                  <a:pt x="65532" y="9905"/>
                </a:lnTo>
                <a:lnTo>
                  <a:pt x="64769" y="9905"/>
                </a:lnTo>
                <a:lnTo>
                  <a:pt x="64008" y="9143"/>
                </a:lnTo>
                <a:lnTo>
                  <a:pt x="62484" y="8381"/>
                </a:lnTo>
                <a:lnTo>
                  <a:pt x="61722" y="7619"/>
                </a:lnTo>
                <a:lnTo>
                  <a:pt x="59436" y="6857"/>
                </a:lnTo>
                <a:lnTo>
                  <a:pt x="48512" y="3664"/>
                </a:lnTo>
                <a:lnTo>
                  <a:pt x="36652" y="1971"/>
                </a:lnTo>
                <a:lnTo>
                  <a:pt x="23140" y="883"/>
                </a:lnTo>
                <a:lnTo>
                  <a:pt x="12954" y="0"/>
                </a:lnTo>
                <a:lnTo>
                  <a:pt x="0" y="0"/>
                </a:lnTo>
                <a:lnTo>
                  <a:pt x="0" y="9906"/>
                </a:lnTo>
                <a:lnTo>
                  <a:pt x="12954" y="9905"/>
                </a:lnTo>
                <a:lnTo>
                  <a:pt x="23140" y="10396"/>
                </a:lnTo>
                <a:lnTo>
                  <a:pt x="57150" y="16382"/>
                </a:lnTo>
                <a:lnTo>
                  <a:pt x="57150" y="16001"/>
                </a:lnTo>
                <a:lnTo>
                  <a:pt x="57911" y="16763"/>
                </a:lnTo>
                <a:lnTo>
                  <a:pt x="57911" y="15239"/>
                </a:lnTo>
                <a:lnTo>
                  <a:pt x="58674" y="16763"/>
                </a:lnTo>
                <a:lnTo>
                  <a:pt x="59436" y="17525"/>
                </a:lnTo>
                <a:lnTo>
                  <a:pt x="59436" y="244602"/>
                </a:lnTo>
                <a:lnTo>
                  <a:pt x="60960" y="245364"/>
                </a:lnTo>
                <a:lnTo>
                  <a:pt x="60960" y="246126"/>
                </a:lnTo>
                <a:lnTo>
                  <a:pt x="61722" y="246126"/>
                </a:lnTo>
                <a:lnTo>
                  <a:pt x="63246" y="247650"/>
                </a:lnTo>
                <a:lnTo>
                  <a:pt x="64008" y="247650"/>
                </a:lnTo>
                <a:lnTo>
                  <a:pt x="65532" y="248411"/>
                </a:lnTo>
                <a:lnTo>
                  <a:pt x="67818" y="249066"/>
                </a:lnTo>
                <a:close/>
              </a:path>
              <a:path w="130810" h="501650">
                <a:moveTo>
                  <a:pt x="59436" y="494765"/>
                </a:moveTo>
                <a:lnTo>
                  <a:pt x="59436" y="483870"/>
                </a:lnTo>
                <a:lnTo>
                  <a:pt x="57912" y="486156"/>
                </a:lnTo>
                <a:lnTo>
                  <a:pt x="57912" y="485394"/>
                </a:lnTo>
                <a:lnTo>
                  <a:pt x="12954" y="491490"/>
                </a:lnTo>
                <a:lnTo>
                  <a:pt x="0" y="492252"/>
                </a:lnTo>
                <a:lnTo>
                  <a:pt x="0" y="501395"/>
                </a:lnTo>
                <a:lnTo>
                  <a:pt x="12954" y="501395"/>
                </a:lnTo>
                <a:lnTo>
                  <a:pt x="24563" y="500539"/>
                </a:lnTo>
                <a:lnTo>
                  <a:pt x="36885" y="499562"/>
                </a:lnTo>
                <a:lnTo>
                  <a:pt x="49385" y="497761"/>
                </a:lnTo>
                <a:lnTo>
                  <a:pt x="57912" y="495219"/>
                </a:lnTo>
                <a:lnTo>
                  <a:pt x="57912" y="486156"/>
                </a:lnTo>
                <a:lnTo>
                  <a:pt x="58674" y="484631"/>
                </a:lnTo>
                <a:lnTo>
                  <a:pt x="58674" y="494992"/>
                </a:lnTo>
                <a:lnTo>
                  <a:pt x="59436" y="494765"/>
                </a:lnTo>
                <a:close/>
              </a:path>
              <a:path w="130810" h="501650">
                <a:moveTo>
                  <a:pt x="57911" y="16763"/>
                </a:moveTo>
                <a:lnTo>
                  <a:pt x="57150" y="16001"/>
                </a:lnTo>
                <a:lnTo>
                  <a:pt x="57150" y="16382"/>
                </a:lnTo>
                <a:lnTo>
                  <a:pt x="57911" y="16763"/>
                </a:lnTo>
                <a:close/>
              </a:path>
              <a:path w="130810" h="501650">
                <a:moveTo>
                  <a:pt x="58674" y="484631"/>
                </a:moveTo>
                <a:lnTo>
                  <a:pt x="57150" y="485394"/>
                </a:lnTo>
                <a:lnTo>
                  <a:pt x="57912" y="485394"/>
                </a:lnTo>
                <a:lnTo>
                  <a:pt x="58674" y="484631"/>
                </a:lnTo>
                <a:close/>
              </a:path>
              <a:path w="130810" h="501650">
                <a:moveTo>
                  <a:pt x="58674" y="16763"/>
                </a:moveTo>
                <a:lnTo>
                  <a:pt x="57911" y="15239"/>
                </a:lnTo>
                <a:lnTo>
                  <a:pt x="57911" y="16001"/>
                </a:lnTo>
                <a:lnTo>
                  <a:pt x="58674" y="16763"/>
                </a:lnTo>
                <a:close/>
              </a:path>
              <a:path w="130810" h="501650">
                <a:moveTo>
                  <a:pt x="59436" y="17525"/>
                </a:moveTo>
                <a:lnTo>
                  <a:pt x="57911" y="16001"/>
                </a:lnTo>
                <a:lnTo>
                  <a:pt x="57911" y="16763"/>
                </a:lnTo>
                <a:lnTo>
                  <a:pt x="59436" y="17525"/>
                </a:lnTo>
                <a:close/>
              </a:path>
              <a:path w="130810" h="501650">
                <a:moveTo>
                  <a:pt x="59436" y="243840"/>
                </a:moveTo>
                <a:lnTo>
                  <a:pt x="59436" y="17525"/>
                </a:lnTo>
                <a:lnTo>
                  <a:pt x="57911" y="16763"/>
                </a:lnTo>
                <a:lnTo>
                  <a:pt x="58674" y="17525"/>
                </a:lnTo>
                <a:lnTo>
                  <a:pt x="58674" y="243840"/>
                </a:lnTo>
                <a:lnTo>
                  <a:pt x="59436" y="243840"/>
                </a:lnTo>
                <a:close/>
              </a:path>
              <a:path w="130810" h="501650">
                <a:moveTo>
                  <a:pt x="58674" y="241554"/>
                </a:moveTo>
                <a:lnTo>
                  <a:pt x="58674" y="17525"/>
                </a:lnTo>
                <a:lnTo>
                  <a:pt x="57911" y="16763"/>
                </a:lnTo>
                <a:lnTo>
                  <a:pt x="57912" y="241554"/>
                </a:lnTo>
                <a:lnTo>
                  <a:pt x="58674" y="241554"/>
                </a:lnTo>
                <a:close/>
              </a:path>
              <a:path w="130810" h="501650">
                <a:moveTo>
                  <a:pt x="125730" y="255270"/>
                </a:moveTo>
                <a:lnTo>
                  <a:pt x="112776" y="255270"/>
                </a:lnTo>
                <a:lnTo>
                  <a:pt x="100834" y="254643"/>
                </a:lnTo>
                <a:lnTo>
                  <a:pt x="88853" y="253617"/>
                </a:lnTo>
                <a:lnTo>
                  <a:pt x="77023" y="251703"/>
                </a:lnTo>
                <a:lnTo>
                  <a:pt x="73560" y="250711"/>
                </a:lnTo>
                <a:lnTo>
                  <a:pt x="66294" y="252984"/>
                </a:lnTo>
                <a:lnTo>
                  <a:pt x="64008" y="253746"/>
                </a:lnTo>
                <a:lnTo>
                  <a:pt x="63246" y="253746"/>
                </a:lnTo>
                <a:lnTo>
                  <a:pt x="63246" y="254508"/>
                </a:lnTo>
                <a:lnTo>
                  <a:pt x="61722" y="255270"/>
                </a:lnTo>
                <a:lnTo>
                  <a:pt x="60960" y="255270"/>
                </a:lnTo>
                <a:lnTo>
                  <a:pt x="60960" y="256032"/>
                </a:lnTo>
                <a:lnTo>
                  <a:pt x="58674" y="258318"/>
                </a:lnTo>
                <a:lnTo>
                  <a:pt x="58674" y="259842"/>
                </a:lnTo>
                <a:lnTo>
                  <a:pt x="57912" y="260604"/>
                </a:lnTo>
                <a:lnTo>
                  <a:pt x="57912" y="485013"/>
                </a:lnTo>
                <a:lnTo>
                  <a:pt x="58674" y="484631"/>
                </a:lnTo>
                <a:lnTo>
                  <a:pt x="59436" y="483870"/>
                </a:lnTo>
                <a:lnTo>
                  <a:pt x="59436" y="494765"/>
                </a:lnTo>
                <a:lnTo>
                  <a:pt x="60198" y="494538"/>
                </a:lnTo>
                <a:lnTo>
                  <a:pt x="61722" y="493776"/>
                </a:lnTo>
                <a:lnTo>
                  <a:pt x="62484" y="493776"/>
                </a:lnTo>
                <a:lnTo>
                  <a:pt x="62484" y="493014"/>
                </a:lnTo>
                <a:lnTo>
                  <a:pt x="64008" y="492252"/>
                </a:lnTo>
                <a:lnTo>
                  <a:pt x="64770" y="492252"/>
                </a:lnTo>
                <a:lnTo>
                  <a:pt x="64770" y="491490"/>
                </a:lnTo>
                <a:lnTo>
                  <a:pt x="65532" y="491490"/>
                </a:lnTo>
                <a:lnTo>
                  <a:pt x="66294" y="490728"/>
                </a:lnTo>
                <a:lnTo>
                  <a:pt x="66294" y="489966"/>
                </a:lnTo>
                <a:lnTo>
                  <a:pt x="67056" y="489204"/>
                </a:lnTo>
                <a:lnTo>
                  <a:pt x="67056" y="262890"/>
                </a:lnTo>
                <a:lnTo>
                  <a:pt x="67437" y="262509"/>
                </a:lnTo>
                <a:lnTo>
                  <a:pt x="67818" y="261365"/>
                </a:lnTo>
                <a:lnTo>
                  <a:pt x="67818" y="262128"/>
                </a:lnTo>
                <a:lnTo>
                  <a:pt x="69342" y="261365"/>
                </a:lnTo>
                <a:lnTo>
                  <a:pt x="79309" y="258851"/>
                </a:lnTo>
                <a:lnTo>
                  <a:pt x="90958" y="257160"/>
                </a:lnTo>
                <a:lnTo>
                  <a:pt x="102658" y="256238"/>
                </a:lnTo>
                <a:lnTo>
                  <a:pt x="112776" y="256032"/>
                </a:lnTo>
                <a:lnTo>
                  <a:pt x="125730" y="255270"/>
                </a:lnTo>
                <a:close/>
              </a:path>
              <a:path w="130810" h="501650">
                <a:moveTo>
                  <a:pt x="59436" y="483870"/>
                </a:moveTo>
                <a:lnTo>
                  <a:pt x="58674" y="484631"/>
                </a:lnTo>
                <a:lnTo>
                  <a:pt x="57912" y="486156"/>
                </a:lnTo>
                <a:lnTo>
                  <a:pt x="59436" y="483870"/>
                </a:lnTo>
                <a:close/>
              </a:path>
              <a:path w="130810" h="501650">
                <a:moveTo>
                  <a:pt x="67818" y="238886"/>
                </a:moveTo>
                <a:lnTo>
                  <a:pt x="67818" y="13715"/>
                </a:lnTo>
                <a:lnTo>
                  <a:pt x="67056" y="12953"/>
                </a:lnTo>
                <a:lnTo>
                  <a:pt x="67056" y="238506"/>
                </a:lnTo>
                <a:lnTo>
                  <a:pt x="67818" y="238886"/>
                </a:lnTo>
                <a:close/>
              </a:path>
              <a:path w="130810" h="501650">
                <a:moveTo>
                  <a:pt x="68580" y="239268"/>
                </a:moveTo>
                <a:lnTo>
                  <a:pt x="67056" y="238506"/>
                </a:lnTo>
                <a:lnTo>
                  <a:pt x="67818" y="239268"/>
                </a:lnTo>
                <a:lnTo>
                  <a:pt x="68580" y="239268"/>
                </a:lnTo>
                <a:close/>
              </a:path>
              <a:path w="130810" h="501650">
                <a:moveTo>
                  <a:pt x="113538" y="246126"/>
                </a:moveTo>
                <a:lnTo>
                  <a:pt x="70104" y="240029"/>
                </a:lnTo>
                <a:lnTo>
                  <a:pt x="67056" y="238506"/>
                </a:lnTo>
                <a:lnTo>
                  <a:pt x="67818" y="240029"/>
                </a:lnTo>
                <a:lnTo>
                  <a:pt x="67818" y="249066"/>
                </a:lnTo>
                <a:lnTo>
                  <a:pt x="73560" y="250711"/>
                </a:lnTo>
                <a:lnTo>
                  <a:pt x="76603" y="249760"/>
                </a:lnTo>
                <a:lnTo>
                  <a:pt x="89192" y="247959"/>
                </a:lnTo>
                <a:lnTo>
                  <a:pt x="112776" y="246126"/>
                </a:lnTo>
                <a:lnTo>
                  <a:pt x="113538" y="246126"/>
                </a:lnTo>
                <a:close/>
              </a:path>
              <a:path w="130810" h="501650">
                <a:moveTo>
                  <a:pt x="67437" y="262509"/>
                </a:moveTo>
                <a:lnTo>
                  <a:pt x="67056" y="262890"/>
                </a:lnTo>
                <a:lnTo>
                  <a:pt x="67360" y="262737"/>
                </a:lnTo>
                <a:lnTo>
                  <a:pt x="67437" y="262509"/>
                </a:lnTo>
                <a:close/>
              </a:path>
              <a:path w="130810" h="501650">
                <a:moveTo>
                  <a:pt x="67360" y="262737"/>
                </a:moveTo>
                <a:lnTo>
                  <a:pt x="67056" y="262890"/>
                </a:lnTo>
                <a:lnTo>
                  <a:pt x="67056" y="263652"/>
                </a:lnTo>
                <a:lnTo>
                  <a:pt x="67360" y="262737"/>
                </a:lnTo>
                <a:close/>
              </a:path>
              <a:path w="130810" h="501650">
                <a:moveTo>
                  <a:pt x="67564" y="262636"/>
                </a:moveTo>
                <a:lnTo>
                  <a:pt x="67360" y="262737"/>
                </a:lnTo>
                <a:lnTo>
                  <a:pt x="67056" y="263652"/>
                </a:lnTo>
                <a:lnTo>
                  <a:pt x="67564" y="262636"/>
                </a:lnTo>
                <a:close/>
              </a:path>
              <a:path w="130810" h="501650">
                <a:moveTo>
                  <a:pt x="67818" y="487680"/>
                </a:moveTo>
                <a:lnTo>
                  <a:pt x="67818" y="262509"/>
                </a:lnTo>
                <a:lnTo>
                  <a:pt x="67564" y="262636"/>
                </a:lnTo>
                <a:lnTo>
                  <a:pt x="67056" y="263652"/>
                </a:lnTo>
                <a:lnTo>
                  <a:pt x="67056" y="488442"/>
                </a:lnTo>
                <a:lnTo>
                  <a:pt x="67818" y="487680"/>
                </a:lnTo>
                <a:close/>
              </a:path>
              <a:path w="130810" h="501650">
                <a:moveTo>
                  <a:pt x="67818" y="262128"/>
                </a:moveTo>
                <a:lnTo>
                  <a:pt x="67437" y="262509"/>
                </a:lnTo>
                <a:lnTo>
                  <a:pt x="67360" y="262737"/>
                </a:lnTo>
                <a:lnTo>
                  <a:pt x="67564" y="262636"/>
                </a:lnTo>
                <a:lnTo>
                  <a:pt x="67818" y="262128"/>
                </a:lnTo>
                <a:close/>
              </a:path>
              <a:path w="130810" h="501650">
                <a:moveTo>
                  <a:pt x="67818" y="262128"/>
                </a:moveTo>
                <a:lnTo>
                  <a:pt x="67818" y="261365"/>
                </a:lnTo>
                <a:lnTo>
                  <a:pt x="67437" y="262509"/>
                </a:lnTo>
                <a:lnTo>
                  <a:pt x="67818" y="262128"/>
                </a:lnTo>
                <a:close/>
              </a:path>
              <a:path w="130810" h="501650">
                <a:moveTo>
                  <a:pt x="68580" y="262128"/>
                </a:moveTo>
                <a:lnTo>
                  <a:pt x="67818" y="262128"/>
                </a:lnTo>
                <a:lnTo>
                  <a:pt x="67564" y="262636"/>
                </a:lnTo>
                <a:lnTo>
                  <a:pt x="68580" y="262128"/>
                </a:lnTo>
                <a:close/>
              </a:path>
              <a:path w="130810" h="501650">
                <a:moveTo>
                  <a:pt x="130302" y="253746"/>
                </a:moveTo>
                <a:lnTo>
                  <a:pt x="130302" y="248411"/>
                </a:lnTo>
                <a:lnTo>
                  <a:pt x="128016" y="246126"/>
                </a:lnTo>
                <a:lnTo>
                  <a:pt x="112776" y="246126"/>
                </a:lnTo>
                <a:lnTo>
                  <a:pt x="89192" y="247959"/>
                </a:lnTo>
                <a:lnTo>
                  <a:pt x="76603" y="249760"/>
                </a:lnTo>
                <a:lnTo>
                  <a:pt x="73560" y="250711"/>
                </a:lnTo>
                <a:lnTo>
                  <a:pt x="77023" y="251703"/>
                </a:lnTo>
                <a:lnTo>
                  <a:pt x="88853" y="253617"/>
                </a:lnTo>
                <a:lnTo>
                  <a:pt x="100834" y="254643"/>
                </a:lnTo>
                <a:lnTo>
                  <a:pt x="112776" y="255270"/>
                </a:lnTo>
                <a:lnTo>
                  <a:pt x="128016" y="255270"/>
                </a:lnTo>
                <a:lnTo>
                  <a:pt x="130302" y="253746"/>
                </a:lnTo>
                <a:close/>
              </a:path>
            </a:pathLst>
          </a:custGeom>
          <a:solidFill>
            <a:srgbClr val="497D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2798959" y="1686559"/>
            <a:ext cx="233362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Calibri"/>
                <a:cs typeface="Calibri"/>
              </a:rPr>
              <a:t>condiciones</a:t>
            </a:r>
            <a:r>
              <a:rPr sz="1200" dirty="0">
                <a:latin typeface="Calibri"/>
                <a:cs typeface="Calibri"/>
              </a:rPr>
              <a:t> iniciales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(</a:t>
            </a:r>
            <a:r>
              <a:rPr sz="1200" spc="-5" dirty="0">
                <a:latin typeface="Calibri"/>
                <a:cs typeface="Calibri"/>
              </a:rPr>
              <a:t> valor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nominal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)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969655" y="2311145"/>
            <a:ext cx="588645" cy="76200"/>
          </a:xfrm>
          <a:custGeom>
            <a:avLst/>
            <a:gdLst/>
            <a:ahLst/>
            <a:cxnLst/>
            <a:rect l="l" t="t" r="r" b="b"/>
            <a:pathLst>
              <a:path w="588644" h="76200">
                <a:moveTo>
                  <a:pt x="76200" y="33527"/>
                </a:moveTo>
                <a:lnTo>
                  <a:pt x="76200" y="0"/>
                </a:lnTo>
                <a:lnTo>
                  <a:pt x="0" y="38099"/>
                </a:lnTo>
                <a:lnTo>
                  <a:pt x="63245" y="69722"/>
                </a:lnTo>
                <a:lnTo>
                  <a:pt x="63245" y="33527"/>
                </a:lnTo>
                <a:lnTo>
                  <a:pt x="76200" y="33527"/>
                </a:lnTo>
                <a:close/>
              </a:path>
              <a:path w="588644" h="76200">
                <a:moveTo>
                  <a:pt x="588263" y="42671"/>
                </a:moveTo>
                <a:lnTo>
                  <a:pt x="588263" y="33527"/>
                </a:lnTo>
                <a:lnTo>
                  <a:pt x="63245" y="33527"/>
                </a:lnTo>
                <a:lnTo>
                  <a:pt x="63245" y="42671"/>
                </a:lnTo>
                <a:lnTo>
                  <a:pt x="588263" y="42671"/>
                </a:lnTo>
                <a:close/>
              </a:path>
              <a:path w="588644" h="76200">
                <a:moveTo>
                  <a:pt x="76200" y="76199"/>
                </a:moveTo>
                <a:lnTo>
                  <a:pt x="76200" y="42671"/>
                </a:lnTo>
                <a:lnTo>
                  <a:pt x="63245" y="42671"/>
                </a:lnTo>
                <a:lnTo>
                  <a:pt x="63245" y="69722"/>
                </a:lnTo>
                <a:lnTo>
                  <a:pt x="76200" y="761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990991" y="2484882"/>
            <a:ext cx="588645" cy="76200"/>
          </a:xfrm>
          <a:custGeom>
            <a:avLst/>
            <a:gdLst/>
            <a:ahLst/>
            <a:cxnLst/>
            <a:rect l="l" t="t" r="r" b="b"/>
            <a:pathLst>
              <a:path w="588644" h="76200">
                <a:moveTo>
                  <a:pt x="76200" y="33528"/>
                </a:moveTo>
                <a:lnTo>
                  <a:pt x="76200" y="0"/>
                </a:lnTo>
                <a:lnTo>
                  <a:pt x="0" y="38100"/>
                </a:lnTo>
                <a:lnTo>
                  <a:pt x="64008" y="70104"/>
                </a:lnTo>
                <a:lnTo>
                  <a:pt x="64008" y="33528"/>
                </a:lnTo>
                <a:lnTo>
                  <a:pt x="76200" y="33528"/>
                </a:lnTo>
                <a:close/>
              </a:path>
              <a:path w="588644" h="76200">
                <a:moveTo>
                  <a:pt x="588264" y="43434"/>
                </a:moveTo>
                <a:lnTo>
                  <a:pt x="588264" y="33528"/>
                </a:lnTo>
                <a:lnTo>
                  <a:pt x="64008" y="33528"/>
                </a:lnTo>
                <a:lnTo>
                  <a:pt x="64008" y="43434"/>
                </a:lnTo>
                <a:lnTo>
                  <a:pt x="588264" y="43434"/>
                </a:lnTo>
                <a:close/>
              </a:path>
              <a:path w="588644" h="76200">
                <a:moveTo>
                  <a:pt x="76200" y="76200"/>
                </a:moveTo>
                <a:lnTo>
                  <a:pt x="76200" y="43434"/>
                </a:lnTo>
                <a:lnTo>
                  <a:pt x="64008" y="43434"/>
                </a:lnTo>
                <a:lnTo>
                  <a:pt x="64008" y="70104"/>
                </a:lnTo>
                <a:lnTo>
                  <a:pt x="76200" y="762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728607" y="2670810"/>
            <a:ext cx="1440180" cy="76200"/>
          </a:xfrm>
          <a:custGeom>
            <a:avLst/>
            <a:gdLst/>
            <a:ahLst/>
            <a:cxnLst/>
            <a:rect l="l" t="t" r="r" b="b"/>
            <a:pathLst>
              <a:path w="1440179" h="76200">
                <a:moveTo>
                  <a:pt x="76200" y="33527"/>
                </a:moveTo>
                <a:lnTo>
                  <a:pt x="76200" y="0"/>
                </a:lnTo>
                <a:lnTo>
                  <a:pt x="0" y="38100"/>
                </a:lnTo>
                <a:lnTo>
                  <a:pt x="64007" y="70103"/>
                </a:lnTo>
                <a:lnTo>
                  <a:pt x="64007" y="33527"/>
                </a:lnTo>
                <a:lnTo>
                  <a:pt x="76200" y="33527"/>
                </a:lnTo>
                <a:close/>
              </a:path>
              <a:path w="1440179" h="76200">
                <a:moveTo>
                  <a:pt x="1440179" y="42671"/>
                </a:moveTo>
                <a:lnTo>
                  <a:pt x="1440179" y="33527"/>
                </a:lnTo>
                <a:lnTo>
                  <a:pt x="64007" y="33527"/>
                </a:lnTo>
                <a:lnTo>
                  <a:pt x="64007" y="42671"/>
                </a:lnTo>
                <a:lnTo>
                  <a:pt x="1440179" y="42671"/>
                </a:lnTo>
                <a:close/>
              </a:path>
              <a:path w="1440179" h="76200">
                <a:moveTo>
                  <a:pt x="76200" y="76200"/>
                </a:moveTo>
                <a:lnTo>
                  <a:pt x="76200" y="42671"/>
                </a:lnTo>
                <a:lnTo>
                  <a:pt x="64007" y="42671"/>
                </a:lnTo>
                <a:lnTo>
                  <a:pt x="64007" y="70103"/>
                </a:lnTo>
                <a:lnTo>
                  <a:pt x="76200" y="762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4245997" y="2579623"/>
            <a:ext cx="341439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algn="ctr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Calibri"/>
                <a:cs typeface="Calibri"/>
              </a:rPr>
              <a:t>corresponde </a:t>
            </a:r>
            <a:r>
              <a:rPr sz="1200" dirty="0">
                <a:latin typeface="Calibri"/>
                <a:cs typeface="Calibri"/>
              </a:rPr>
              <a:t>a </a:t>
            </a:r>
            <a:r>
              <a:rPr sz="1200" spc="-5" dirty="0">
                <a:latin typeface="Calibri"/>
                <a:cs typeface="Calibri"/>
              </a:rPr>
              <a:t>densidad espectral </a:t>
            </a:r>
            <a:r>
              <a:rPr sz="1200" dirty="0">
                <a:latin typeface="Calibri"/>
                <a:cs typeface="Calibri"/>
              </a:rPr>
              <a:t>del ruido </a:t>
            </a:r>
            <a:r>
              <a:rPr sz="1200" spc="-5" dirty="0">
                <a:latin typeface="Calibri"/>
                <a:cs typeface="Calibri"/>
              </a:rPr>
              <a:t>de </a:t>
            </a:r>
            <a:r>
              <a:rPr sz="1200" spc="-10" dirty="0">
                <a:latin typeface="Calibri"/>
                <a:cs typeface="Calibri"/>
              </a:rPr>
              <a:t>proceso </a:t>
            </a:r>
            <a:r>
              <a:rPr sz="1200" spc="-26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( </a:t>
            </a:r>
            <a:r>
              <a:rPr sz="1200" spc="-5" dirty="0">
                <a:latin typeface="Calibri"/>
                <a:cs typeface="Calibri"/>
              </a:rPr>
              <a:t>criterio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basado</a:t>
            </a:r>
            <a:r>
              <a:rPr sz="1200" spc="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en</a:t>
            </a:r>
            <a:r>
              <a:rPr sz="1200" spc="-5" dirty="0">
                <a:latin typeface="Calibri"/>
                <a:cs typeface="Calibri"/>
              </a:rPr>
              <a:t> tomar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desviación</a:t>
            </a:r>
            <a:r>
              <a:rPr sz="1200" spc="1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cuadrática </a:t>
            </a:r>
            <a:r>
              <a:rPr sz="1200" spc="-5" dirty="0">
                <a:latin typeface="Calibri"/>
                <a:cs typeface="Calibri"/>
              </a:rPr>
              <a:t> Dividida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por</a:t>
            </a:r>
            <a:r>
              <a:rPr sz="1200" dirty="0">
                <a:latin typeface="Calibri"/>
                <a:cs typeface="Calibri"/>
              </a:rPr>
              <a:t> el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tiempo </a:t>
            </a:r>
            <a:r>
              <a:rPr sz="1200" spc="-5" dirty="0">
                <a:latin typeface="Calibri"/>
                <a:cs typeface="Calibri"/>
              </a:rPr>
              <a:t>de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filtrado)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2023757" y="3208782"/>
            <a:ext cx="695325" cy="76200"/>
          </a:xfrm>
          <a:custGeom>
            <a:avLst/>
            <a:gdLst/>
            <a:ahLst/>
            <a:cxnLst/>
            <a:rect l="l" t="t" r="r" b="b"/>
            <a:pathLst>
              <a:path w="695325" h="76200">
                <a:moveTo>
                  <a:pt x="76200" y="32766"/>
                </a:moveTo>
                <a:lnTo>
                  <a:pt x="76200" y="0"/>
                </a:lnTo>
                <a:lnTo>
                  <a:pt x="0" y="38100"/>
                </a:lnTo>
                <a:lnTo>
                  <a:pt x="64007" y="70104"/>
                </a:lnTo>
                <a:lnTo>
                  <a:pt x="64007" y="32766"/>
                </a:lnTo>
                <a:lnTo>
                  <a:pt x="76200" y="32766"/>
                </a:lnTo>
                <a:close/>
              </a:path>
              <a:path w="695325" h="76200">
                <a:moveTo>
                  <a:pt x="694944" y="42672"/>
                </a:moveTo>
                <a:lnTo>
                  <a:pt x="694944" y="32766"/>
                </a:lnTo>
                <a:lnTo>
                  <a:pt x="64007" y="32766"/>
                </a:lnTo>
                <a:lnTo>
                  <a:pt x="64007" y="42672"/>
                </a:lnTo>
                <a:lnTo>
                  <a:pt x="694944" y="42672"/>
                </a:lnTo>
                <a:close/>
              </a:path>
              <a:path w="695325" h="76200">
                <a:moveTo>
                  <a:pt x="76200" y="76200"/>
                </a:moveTo>
                <a:lnTo>
                  <a:pt x="76200" y="42672"/>
                </a:lnTo>
                <a:lnTo>
                  <a:pt x="64007" y="42672"/>
                </a:lnTo>
                <a:lnTo>
                  <a:pt x="64007" y="70104"/>
                </a:lnTo>
                <a:lnTo>
                  <a:pt x="76200" y="762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426855" y="3398520"/>
            <a:ext cx="710565" cy="76200"/>
          </a:xfrm>
          <a:custGeom>
            <a:avLst/>
            <a:gdLst/>
            <a:ahLst/>
            <a:cxnLst/>
            <a:rect l="l" t="t" r="r" b="b"/>
            <a:pathLst>
              <a:path w="710564" h="76200">
                <a:moveTo>
                  <a:pt x="76200" y="33527"/>
                </a:moveTo>
                <a:lnTo>
                  <a:pt x="76200" y="0"/>
                </a:lnTo>
                <a:lnTo>
                  <a:pt x="0" y="38100"/>
                </a:lnTo>
                <a:lnTo>
                  <a:pt x="63245" y="69723"/>
                </a:lnTo>
                <a:lnTo>
                  <a:pt x="63245" y="33527"/>
                </a:lnTo>
                <a:lnTo>
                  <a:pt x="76200" y="33527"/>
                </a:lnTo>
                <a:close/>
              </a:path>
              <a:path w="710564" h="76200">
                <a:moveTo>
                  <a:pt x="710183" y="42671"/>
                </a:moveTo>
                <a:lnTo>
                  <a:pt x="710183" y="33527"/>
                </a:lnTo>
                <a:lnTo>
                  <a:pt x="63245" y="33527"/>
                </a:lnTo>
                <a:lnTo>
                  <a:pt x="63245" y="42671"/>
                </a:lnTo>
                <a:lnTo>
                  <a:pt x="710183" y="42671"/>
                </a:lnTo>
                <a:close/>
              </a:path>
              <a:path w="710564" h="76200">
                <a:moveTo>
                  <a:pt x="76200" y="76200"/>
                </a:moveTo>
                <a:lnTo>
                  <a:pt x="76200" y="42671"/>
                </a:lnTo>
                <a:lnTo>
                  <a:pt x="63245" y="42671"/>
                </a:lnTo>
                <a:lnTo>
                  <a:pt x="63245" y="69723"/>
                </a:lnTo>
                <a:lnTo>
                  <a:pt x="76200" y="762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2768479" y="3100070"/>
            <a:ext cx="2741930" cy="426720"/>
          </a:xfrm>
          <a:prstGeom prst="rect">
            <a:avLst/>
          </a:prstGeom>
        </p:spPr>
        <p:txBody>
          <a:bodyPr vert="horz" wrap="square" lIns="0" tIns="298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35"/>
              </a:spcBef>
            </a:pPr>
            <a:r>
              <a:rPr sz="1200" spc="-5" dirty="0">
                <a:latin typeface="Calibri"/>
                <a:cs typeface="Calibri"/>
              </a:rPr>
              <a:t>paso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de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integración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numérica</a:t>
            </a:r>
            <a:endParaRPr sz="1200">
              <a:latin typeface="Calibri"/>
              <a:cs typeface="Calibri"/>
            </a:endParaRPr>
          </a:p>
          <a:p>
            <a:pPr marL="427355">
              <a:lnSpc>
                <a:spcPct val="100000"/>
              </a:lnSpc>
              <a:spcBef>
                <a:spcPts val="140"/>
              </a:spcBef>
            </a:pPr>
            <a:r>
              <a:rPr sz="1200" spc="-10" dirty="0">
                <a:latin typeface="Calibri"/>
                <a:cs typeface="Calibri"/>
              </a:rPr>
              <a:t>desviación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típica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del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ruido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de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medida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3050933" y="3575303"/>
            <a:ext cx="619125" cy="76200"/>
          </a:xfrm>
          <a:custGeom>
            <a:avLst/>
            <a:gdLst/>
            <a:ahLst/>
            <a:cxnLst/>
            <a:rect l="l" t="t" r="r" b="b"/>
            <a:pathLst>
              <a:path w="619125" h="76200">
                <a:moveTo>
                  <a:pt x="76200" y="33527"/>
                </a:moveTo>
                <a:lnTo>
                  <a:pt x="76200" y="0"/>
                </a:lnTo>
                <a:lnTo>
                  <a:pt x="0" y="38100"/>
                </a:lnTo>
                <a:lnTo>
                  <a:pt x="63246" y="69723"/>
                </a:lnTo>
                <a:lnTo>
                  <a:pt x="63246" y="33527"/>
                </a:lnTo>
                <a:lnTo>
                  <a:pt x="76200" y="33527"/>
                </a:lnTo>
                <a:close/>
              </a:path>
              <a:path w="619125" h="76200">
                <a:moveTo>
                  <a:pt x="618744" y="42672"/>
                </a:moveTo>
                <a:lnTo>
                  <a:pt x="618744" y="33527"/>
                </a:lnTo>
                <a:lnTo>
                  <a:pt x="63246" y="33527"/>
                </a:lnTo>
                <a:lnTo>
                  <a:pt x="63246" y="42672"/>
                </a:lnTo>
                <a:lnTo>
                  <a:pt x="618744" y="42672"/>
                </a:lnTo>
                <a:close/>
              </a:path>
              <a:path w="619125" h="76200">
                <a:moveTo>
                  <a:pt x="76200" y="76200"/>
                </a:moveTo>
                <a:lnTo>
                  <a:pt x="76200" y="42672"/>
                </a:lnTo>
                <a:lnTo>
                  <a:pt x="63246" y="42672"/>
                </a:lnTo>
                <a:lnTo>
                  <a:pt x="63246" y="69723"/>
                </a:lnTo>
                <a:lnTo>
                  <a:pt x="76200" y="762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3714121" y="3484117"/>
            <a:ext cx="380237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Calibri"/>
                <a:cs typeface="Calibri"/>
              </a:rPr>
              <a:t>matriz (escalar)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discreta</a:t>
            </a:r>
            <a:r>
              <a:rPr sz="1200" spc="-5" dirty="0">
                <a:latin typeface="Calibri"/>
                <a:cs typeface="Calibri"/>
              </a:rPr>
              <a:t> de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la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covarianza </a:t>
            </a:r>
            <a:r>
              <a:rPr sz="1200" dirty="0">
                <a:latin typeface="Calibri"/>
                <a:cs typeface="Calibri"/>
              </a:rPr>
              <a:t>del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ruido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de</a:t>
            </a:r>
            <a:r>
              <a:rPr sz="1200" dirty="0">
                <a:latin typeface="Calibri"/>
                <a:cs typeface="Calibri"/>
              </a:rPr>
              <a:t> medida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2767469" y="3729990"/>
            <a:ext cx="130810" cy="501650"/>
          </a:xfrm>
          <a:custGeom>
            <a:avLst/>
            <a:gdLst/>
            <a:ahLst/>
            <a:cxnLst/>
            <a:rect l="l" t="t" r="r" b="b"/>
            <a:pathLst>
              <a:path w="130810" h="501650">
                <a:moveTo>
                  <a:pt x="67056" y="248887"/>
                </a:moveTo>
                <a:lnTo>
                  <a:pt x="67056" y="240029"/>
                </a:lnTo>
                <a:lnTo>
                  <a:pt x="66294" y="238506"/>
                </a:lnTo>
                <a:lnTo>
                  <a:pt x="66294" y="11429"/>
                </a:lnTo>
                <a:lnTo>
                  <a:pt x="24200" y="887"/>
                </a:lnTo>
                <a:lnTo>
                  <a:pt x="0" y="0"/>
                </a:lnTo>
                <a:lnTo>
                  <a:pt x="0" y="9906"/>
                </a:lnTo>
                <a:lnTo>
                  <a:pt x="12954" y="9950"/>
                </a:lnTo>
                <a:lnTo>
                  <a:pt x="22499" y="10513"/>
                </a:lnTo>
                <a:lnTo>
                  <a:pt x="34637" y="11463"/>
                </a:lnTo>
                <a:lnTo>
                  <a:pt x="46601" y="13158"/>
                </a:lnTo>
                <a:lnTo>
                  <a:pt x="56388" y="16001"/>
                </a:lnTo>
                <a:lnTo>
                  <a:pt x="57150" y="16382"/>
                </a:lnTo>
                <a:lnTo>
                  <a:pt x="57150" y="16001"/>
                </a:lnTo>
                <a:lnTo>
                  <a:pt x="57911" y="16763"/>
                </a:lnTo>
                <a:lnTo>
                  <a:pt x="57911" y="16001"/>
                </a:lnTo>
                <a:lnTo>
                  <a:pt x="58674" y="17525"/>
                </a:lnTo>
                <a:lnTo>
                  <a:pt x="58674" y="243840"/>
                </a:lnTo>
                <a:lnTo>
                  <a:pt x="60198" y="245364"/>
                </a:lnTo>
                <a:lnTo>
                  <a:pt x="60198" y="246126"/>
                </a:lnTo>
                <a:lnTo>
                  <a:pt x="60960" y="246126"/>
                </a:lnTo>
                <a:lnTo>
                  <a:pt x="62484" y="247650"/>
                </a:lnTo>
                <a:lnTo>
                  <a:pt x="63246" y="247650"/>
                </a:lnTo>
                <a:lnTo>
                  <a:pt x="67056" y="248887"/>
                </a:lnTo>
                <a:close/>
              </a:path>
              <a:path w="130810" h="501650">
                <a:moveTo>
                  <a:pt x="57912" y="484631"/>
                </a:moveTo>
                <a:lnTo>
                  <a:pt x="12954" y="491447"/>
                </a:lnTo>
                <a:lnTo>
                  <a:pt x="0" y="491490"/>
                </a:lnTo>
                <a:lnTo>
                  <a:pt x="0" y="501395"/>
                </a:lnTo>
                <a:lnTo>
                  <a:pt x="12954" y="501395"/>
                </a:lnTo>
                <a:lnTo>
                  <a:pt x="25574" y="500421"/>
                </a:lnTo>
                <a:lnTo>
                  <a:pt x="39676" y="499229"/>
                </a:lnTo>
                <a:lnTo>
                  <a:pt x="53371" y="496643"/>
                </a:lnTo>
                <a:lnTo>
                  <a:pt x="57150" y="494935"/>
                </a:lnTo>
                <a:lnTo>
                  <a:pt x="57150" y="485394"/>
                </a:lnTo>
                <a:lnTo>
                  <a:pt x="57912" y="484631"/>
                </a:lnTo>
                <a:close/>
              </a:path>
              <a:path w="130810" h="501650">
                <a:moveTo>
                  <a:pt x="57911" y="16763"/>
                </a:moveTo>
                <a:lnTo>
                  <a:pt x="57150" y="16001"/>
                </a:lnTo>
                <a:lnTo>
                  <a:pt x="57150" y="16382"/>
                </a:lnTo>
                <a:lnTo>
                  <a:pt x="57911" y="16763"/>
                </a:lnTo>
                <a:close/>
              </a:path>
              <a:path w="130810" h="501650">
                <a:moveTo>
                  <a:pt x="58674" y="483870"/>
                </a:moveTo>
                <a:lnTo>
                  <a:pt x="57150" y="485394"/>
                </a:lnTo>
                <a:lnTo>
                  <a:pt x="57150" y="494935"/>
                </a:lnTo>
                <a:lnTo>
                  <a:pt x="57912" y="494590"/>
                </a:lnTo>
                <a:lnTo>
                  <a:pt x="57912" y="485394"/>
                </a:lnTo>
                <a:lnTo>
                  <a:pt x="58674" y="483870"/>
                </a:lnTo>
                <a:close/>
              </a:path>
              <a:path w="130810" h="501650">
                <a:moveTo>
                  <a:pt x="58674" y="17525"/>
                </a:moveTo>
                <a:lnTo>
                  <a:pt x="57911" y="16001"/>
                </a:lnTo>
                <a:lnTo>
                  <a:pt x="57911" y="16763"/>
                </a:lnTo>
                <a:lnTo>
                  <a:pt x="58674" y="17525"/>
                </a:lnTo>
                <a:close/>
              </a:path>
              <a:path w="130810" h="501650">
                <a:moveTo>
                  <a:pt x="58674" y="243078"/>
                </a:moveTo>
                <a:lnTo>
                  <a:pt x="58674" y="17525"/>
                </a:lnTo>
                <a:lnTo>
                  <a:pt x="57911" y="16763"/>
                </a:lnTo>
                <a:lnTo>
                  <a:pt x="57912" y="241553"/>
                </a:lnTo>
                <a:lnTo>
                  <a:pt x="58674" y="243078"/>
                </a:lnTo>
                <a:close/>
              </a:path>
              <a:path w="130810" h="501650">
                <a:moveTo>
                  <a:pt x="58674" y="483870"/>
                </a:moveTo>
                <a:lnTo>
                  <a:pt x="58674" y="258318"/>
                </a:lnTo>
                <a:lnTo>
                  <a:pt x="57912" y="259842"/>
                </a:lnTo>
                <a:lnTo>
                  <a:pt x="57912" y="484631"/>
                </a:lnTo>
                <a:lnTo>
                  <a:pt x="58674" y="483870"/>
                </a:lnTo>
                <a:close/>
              </a:path>
              <a:path w="130810" h="501650">
                <a:moveTo>
                  <a:pt x="124968" y="255270"/>
                </a:moveTo>
                <a:lnTo>
                  <a:pt x="112014" y="255270"/>
                </a:lnTo>
                <a:lnTo>
                  <a:pt x="102234" y="254770"/>
                </a:lnTo>
                <a:lnTo>
                  <a:pt x="100470" y="254648"/>
                </a:lnTo>
                <a:lnTo>
                  <a:pt x="88496" y="253607"/>
                </a:lnTo>
                <a:lnTo>
                  <a:pt x="75780" y="251607"/>
                </a:lnTo>
                <a:lnTo>
                  <a:pt x="72741" y="250659"/>
                </a:lnTo>
                <a:lnTo>
                  <a:pt x="65532" y="252222"/>
                </a:lnTo>
                <a:lnTo>
                  <a:pt x="63246" y="253746"/>
                </a:lnTo>
                <a:lnTo>
                  <a:pt x="62484" y="253746"/>
                </a:lnTo>
                <a:lnTo>
                  <a:pt x="60960" y="255270"/>
                </a:lnTo>
                <a:lnTo>
                  <a:pt x="60198" y="255270"/>
                </a:lnTo>
                <a:lnTo>
                  <a:pt x="60198" y="256032"/>
                </a:lnTo>
                <a:lnTo>
                  <a:pt x="58674" y="257556"/>
                </a:lnTo>
                <a:lnTo>
                  <a:pt x="58674" y="483870"/>
                </a:lnTo>
                <a:lnTo>
                  <a:pt x="57912" y="485394"/>
                </a:lnTo>
                <a:lnTo>
                  <a:pt x="57912" y="494590"/>
                </a:lnTo>
                <a:lnTo>
                  <a:pt x="64770" y="491490"/>
                </a:lnTo>
                <a:lnTo>
                  <a:pt x="66294" y="489966"/>
                </a:lnTo>
                <a:lnTo>
                  <a:pt x="66294" y="262890"/>
                </a:lnTo>
                <a:lnTo>
                  <a:pt x="66675" y="262509"/>
                </a:lnTo>
                <a:lnTo>
                  <a:pt x="67056" y="261365"/>
                </a:lnTo>
                <a:lnTo>
                  <a:pt x="67056" y="262128"/>
                </a:lnTo>
                <a:lnTo>
                  <a:pt x="68580" y="261365"/>
                </a:lnTo>
                <a:lnTo>
                  <a:pt x="78950" y="258869"/>
                </a:lnTo>
                <a:lnTo>
                  <a:pt x="90563" y="257189"/>
                </a:lnTo>
                <a:lnTo>
                  <a:pt x="102234" y="256263"/>
                </a:lnTo>
                <a:lnTo>
                  <a:pt x="112776" y="256032"/>
                </a:lnTo>
                <a:lnTo>
                  <a:pt x="124968" y="255270"/>
                </a:lnTo>
                <a:close/>
              </a:path>
              <a:path w="130810" h="501650">
                <a:moveTo>
                  <a:pt x="67056" y="238887"/>
                </a:moveTo>
                <a:lnTo>
                  <a:pt x="67056" y="12953"/>
                </a:lnTo>
                <a:lnTo>
                  <a:pt x="66294" y="12191"/>
                </a:lnTo>
                <a:lnTo>
                  <a:pt x="66294" y="238506"/>
                </a:lnTo>
                <a:lnTo>
                  <a:pt x="67056" y="238887"/>
                </a:lnTo>
                <a:close/>
              </a:path>
              <a:path w="130810" h="501650">
                <a:moveTo>
                  <a:pt x="67818" y="239268"/>
                </a:moveTo>
                <a:lnTo>
                  <a:pt x="66294" y="238506"/>
                </a:lnTo>
                <a:lnTo>
                  <a:pt x="67056" y="239268"/>
                </a:lnTo>
                <a:lnTo>
                  <a:pt x="67818" y="239268"/>
                </a:lnTo>
                <a:close/>
              </a:path>
              <a:path w="130810" h="501650">
                <a:moveTo>
                  <a:pt x="112776" y="246126"/>
                </a:moveTo>
                <a:lnTo>
                  <a:pt x="69342" y="240029"/>
                </a:lnTo>
                <a:lnTo>
                  <a:pt x="66294" y="238506"/>
                </a:lnTo>
                <a:lnTo>
                  <a:pt x="67056" y="240029"/>
                </a:lnTo>
                <a:lnTo>
                  <a:pt x="67056" y="248887"/>
                </a:lnTo>
                <a:lnTo>
                  <a:pt x="72741" y="250659"/>
                </a:lnTo>
                <a:lnTo>
                  <a:pt x="77473" y="249633"/>
                </a:lnTo>
                <a:lnTo>
                  <a:pt x="88911" y="247811"/>
                </a:lnTo>
                <a:lnTo>
                  <a:pt x="100470" y="246671"/>
                </a:lnTo>
                <a:lnTo>
                  <a:pt x="112776" y="246126"/>
                </a:lnTo>
                <a:close/>
              </a:path>
              <a:path w="130810" h="501650">
                <a:moveTo>
                  <a:pt x="66675" y="262509"/>
                </a:moveTo>
                <a:lnTo>
                  <a:pt x="66294" y="262890"/>
                </a:lnTo>
                <a:lnTo>
                  <a:pt x="66598" y="262737"/>
                </a:lnTo>
                <a:lnTo>
                  <a:pt x="66675" y="262509"/>
                </a:lnTo>
                <a:close/>
              </a:path>
              <a:path w="130810" h="501650">
                <a:moveTo>
                  <a:pt x="66598" y="262737"/>
                </a:moveTo>
                <a:lnTo>
                  <a:pt x="66294" y="262890"/>
                </a:lnTo>
                <a:lnTo>
                  <a:pt x="66294" y="263652"/>
                </a:lnTo>
                <a:lnTo>
                  <a:pt x="66598" y="262737"/>
                </a:lnTo>
                <a:close/>
              </a:path>
              <a:path w="130810" h="501650">
                <a:moveTo>
                  <a:pt x="66802" y="262636"/>
                </a:moveTo>
                <a:lnTo>
                  <a:pt x="66598" y="262737"/>
                </a:lnTo>
                <a:lnTo>
                  <a:pt x="66294" y="263652"/>
                </a:lnTo>
                <a:lnTo>
                  <a:pt x="66802" y="262636"/>
                </a:lnTo>
                <a:close/>
              </a:path>
              <a:path w="130810" h="501650">
                <a:moveTo>
                  <a:pt x="67056" y="488442"/>
                </a:moveTo>
                <a:lnTo>
                  <a:pt x="67056" y="262509"/>
                </a:lnTo>
                <a:lnTo>
                  <a:pt x="66802" y="262636"/>
                </a:lnTo>
                <a:lnTo>
                  <a:pt x="66294" y="263652"/>
                </a:lnTo>
                <a:lnTo>
                  <a:pt x="66294" y="489204"/>
                </a:lnTo>
                <a:lnTo>
                  <a:pt x="67056" y="488442"/>
                </a:lnTo>
                <a:close/>
              </a:path>
              <a:path w="130810" h="501650">
                <a:moveTo>
                  <a:pt x="67056" y="262128"/>
                </a:moveTo>
                <a:lnTo>
                  <a:pt x="66675" y="262509"/>
                </a:lnTo>
                <a:lnTo>
                  <a:pt x="66598" y="262737"/>
                </a:lnTo>
                <a:lnTo>
                  <a:pt x="66802" y="262636"/>
                </a:lnTo>
                <a:lnTo>
                  <a:pt x="67056" y="262128"/>
                </a:lnTo>
                <a:close/>
              </a:path>
              <a:path w="130810" h="501650">
                <a:moveTo>
                  <a:pt x="67056" y="262128"/>
                </a:moveTo>
                <a:lnTo>
                  <a:pt x="67056" y="261365"/>
                </a:lnTo>
                <a:lnTo>
                  <a:pt x="66675" y="262509"/>
                </a:lnTo>
                <a:lnTo>
                  <a:pt x="67056" y="262128"/>
                </a:lnTo>
                <a:close/>
              </a:path>
              <a:path w="130810" h="501650">
                <a:moveTo>
                  <a:pt x="67818" y="262128"/>
                </a:moveTo>
                <a:lnTo>
                  <a:pt x="67056" y="262128"/>
                </a:lnTo>
                <a:lnTo>
                  <a:pt x="66802" y="262636"/>
                </a:lnTo>
                <a:lnTo>
                  <a:pt x="67818" y="262128"/>
                </a:lnTo>
                <a:close/>
              </a:path>
              <a:path w="130810" h="501650">
                <a:moveTo>
                  <a:pt x="130302" y="252984"/>
                </a:moveTo>
                <a:lnTo>
                  <a:pt x="130302" y="248411"/>
                </a:lnTo>
                <a:lnTo>
                  <a:pt x="128016" y="246126"/>
                </a:lnTo>
                <a:lnTo>
                  <a:pt x="88911" y="247811"/>
                </a:lnTo>
                <a:lnTo>
                  <a:pt x="72741" y="250659"/>
                </a:lnTo>
                <a:lnTo>
                  <a:pt x="75780" y="251607"/>
                </a:lnTo>
                <a:lnTo>
                  <a:pt x="88496" y="253607"/>
                </a:lnTo>
                <a:lnTo>
                  <a:pt x="100470" y="254648"/>
                </a:lnTo>
                <a:lnTo>
                  <a:pt x="102234" y="254770"/>
                </a:lnTo>
                <a:lnTo>
                  <a:pt x="112014" y="255270"/>
                </a:lnTo>
                <a:lnTo>
                  <a:pt x="128016" y="255270"/>
                </a:lnTo>
                <a:lnTo>
                  <a:pt x="130302" y="252984"/>
                </a:lnTo>
                <a:close/>
              </a:path>
            </a:pathLst>
          </a:custGeom>
          <a:solidFill>
            <a:srgbClr val="497D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996831" y="3931920"/>
            <a:ext cx="4312285" cy="76200"/>
          </a:xfrm>
          <a:custGeom>
            <a:avLst/>
            <a:gdLst/>
            <a:ahLst/>
            <a:cxnLst/>
            <a:rect l="l" t="t" r="r" b="b"/>
            <a:pathLst>
              <a:path w="4312284" h="76200">
                <a:moveTo>
                  <a:pt x="76200" y="33527"/>
                </a:moveTo>
                <a:lnTo>
                  <a:pt x="76200" y="0"/>
                </a:lnTo>
                <a:lnTo>
                  <a:pt x="0" y="38100"/>
                </a:lnTo>
                <a:lnTo>
                  <a:pt x="63233" y="69716"/>
                </a:lnTo>
                <a:lnTo>
                  <a:pt x="63233" y="33527"/>
                </a:lnTo>
                <a:lnTo>
                  <a:pt x="76200" y="33527"/>
                </a:lnTo>
                <a:close/>
              </a:path>
              <a:path w="4312284" h="76200">
                <a:moveTo>
                  <a:pt x="4312145" y="42671"/>
                </a:moveTo>
                <a:lnTo>
                  <a:pt x="4312145" y="33527"/>
                </a:lnTo>
                <a:lnTo>
                  <a:pt x="63233" y="33527"/>
                </a:lnTo>
                <a:lnTo>
                  <a:pt x="63233" y="42671"/>
                </a:lnTo>
                <a:lnTo>
                  <a:pt x="4312145" y="42671"/>
                </a:lnTo>
                <a:close/>
              </a:path>
              <a:path w="4312284" h="76200">
                <a:moveTo>
                  <a:pt x="76200" y="76200"/>
                </a:moveTo>
                <a:lnTo>
                  <a:pt x="76200" y="42671"/>
                </a:lnTo>
                <a:lnTo>
                  <a:pt x="63233" y="42671"/>
                </a:lnTo>
                <a:lnTo>
                  <a:pt x="63233" y="69716"/>
                </a:lnTo>
                <a:lnTo>
                  <a:pt x="76200" y="762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179205" y="2126742"/>
            <a:ext cx="432434" cy="76200"/>
          </a:xfrm>
          <a:custGeom>
            <a:avLst/>
            <a:gdLst/>
            <a:ahLst/>
            <a:cxnLst/>
            <a:rect l="l" t="t" r="r" b="b"/>
            <a:pathLst>
              <a:path w="432435" h="76200">
                <a:moveTo>
                  <a:pt x="76200" y="33527"/>
                </a:moveTo>
                <a:lnTo>
                  <a:pt x="76200" y="0"/>
                </a:lnTo>
                <a:lnTo>
                  <a:pt x="0" y="38099"/>
                </a:lnTo>
                <a:lnTo>
                  <a:pt x="63245" y="69722"/>
                </a:lnTo>
                <a:lnTo>
                  <a:pt x="63245" y="33527"/>
                </a:lnTo>
                <a:lnTo>
                  <a:pt x="76200" y="33527"/>
                </a:lnTo>
                <a:close/>
              </a:path>
              <a:path w="432435" h="76200">
                <a:moveTo>
                  <a:pt x="432053" y="42671"/>
                </a:moveTo>
                <a:lnTo>
                  <a:pt x="432053" y="33527"/>
                </a:lnTo>
                <a:lnTo>
                  <a:pt x="63245" y="33527"/>
                </a:lnTo>
                <a:lnTo>
                  <a:pt x="63245" y="42671"/>
                </a:lnTo>
                <a:lnTo>
                  <a:pt x="432053" y="42671"/>
                </a:lnTo>
                <a:close/>
              </a:path>
              <a:path w="432435" h="76200">
                <a:moveTo>
                  <a:pt x="76200" y="76199"/>
                </a:moveTo>
                <a:lnTo>
                  <a:pt x="76200" y="42671"/>
                </a:lnTo>
                <a:lnTo>
                  <a:pt x="63245" y="42671"/>
                </a:lnTo>
                <a:lnTo>
                  <a:pt x="63245" y="69722"/>
                </a:lnTo>
                <a:lnTo>
                  <a:pt x="76200" y="761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2627509" y="2070607"/>
            <a:ext cx="1629410" cy="54991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 indent="72390">
              <a:lnSpc>
                <a:spcPct val="101899"/>
              </a:lnSpc>
              <a:spcBef>
                <a:spcPts val="80"/>
              </a:spcBef>
            </a:pPr>
            <a:r>
              <a:rPr sz="1000" spc="-5" dirty="0">
                <a:latin typeface="Calibri"/>
                <a:cs typeface="Calibri"/>
              </a:rPr>
              <a:t>dimensionado </a:t>
            </a:r>
            <a:r>
              <a:rPr sz="1000" dirty="0">
                <a:latin typeface="Calibri"/>
                <a:cs typeface="Calibri"/>
              </a:rPr>
              <a:t>de </a:t>
            </a:r>
            <a:r>
              <a:rPr sz="1000" spc="-5" dirty="0">
                <a:latin typeface="Calibri"/>
                <a:cs typeface="Calibri"/>
              </a:rPr>
              <a:t>las matrices </a:t>
            </a:r>
            <a:r>
              <a:rPr sz="1000" spc="-2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tiempo </a:t>
            </a:r>
            <a:r>
              <a:rPr sz="1200" spc="-5" dirty="0">
                <a:latin typeface="Calibri"/>
                <a:cs typeface="Calibri"/>
              </a:rPr>
              <a:t>de muestreo </a:t>
            </a:r>
            <a:r>
              <a:rPr sz="1200" dirty="0">
                <a:latin typeface="Calibri"/>
                <a:cs typeface="Calibri"/>
              </a:rPr>
              <a:t> tiempo</a:t>
            </a:r>
            <a:r>
              <a:rPr sz="1200" spc="-5" dirty="0">
                <a:latin typeface="Calibri"/>
                <a:cs typeface="Calibri"/>
              </a:rPr>
              <a:t> de </a:t>
            </a:r>
            <a:r>
              <a:rPr sz="1200" spc="-10" dirty="0">
                <a:latin typeface="Calibri"/>
                <a:cs typeface="Calibri"/>
              </a:rPr>
              <a:t>filtrado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1818779" y="2875788"/>
            <a:ext cx="288290" cy="76200"/>
          </a:xfrm>
          <a:custGeom>
            <a:avLst/>
            <a:gdLst/>
            <a:ahLst/>
            <a:cxnLst/>
            <a:rect l="l" t="t" r="r" b="b"/>
            <a:pathLst>
              <a:path w="288289" h="76200">
                <a:moveTo>
                  <a:pt x="76200" y="33528"/>
                </a:moveTo>
                <a:lnTo>
                  <a:pt x="76200" y="0"/>
                </a:lnTo>
                <a:lnTo>
                  <a:pt x="0" y="38100"/>
                </a:lnTo>
                <a:lnTo>
                  <a:pt x="63245" y="69723"/>
                </a:lnTo>
                <a:lnTo>
                  <a:pt x="63245" y="33528"/>
                </a:lnTo>
                <a:lnTo>
                  <a:pt x="76200" y="33528"/>
                </a:lnTo>
                <a:close/>
              </a:path>
              <a:path w="288289" h="76200">
                <a:moveTo>
                  <a:pt x="288035" y="43434"/>
                </a:moveTo>
                <a:lnTo>
                  <a:pt x="288035" y="33528"/>
                </a:lnTo>
                <a:lnTo>
                  <a:pt x="63245" y="33528"/>
                </a:lnTo>
                <a:lnTo>
                  <a:pt x="63245" y="43434"/>
                </a:lnTo>
                <a:lnTo>
                  <a:pt x="288035" y="43434"/>
                </a:lnTo>
                <a:close/>
              </a:path>
              <a:path w="288289" h="76200">
                <a:moveTo>
                  <a:pt x="76200" y="76200"/>
                </a:moveTo>
                <a:lnTo>
                  <a:pt x="76200" y="43434"/>
                </a:lnTo>
                <a:lnTo>
                  <a:pt x="63245" y="43434"/>
                </a:lnTo>
                <a:lnTo>
                  <a:pt x="63245" y="69723"/>
                </a:lnTo>
                <a:lnTo>
                  <a:pt x="76200" y="762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854593" y="3038094"/>
            <a:ext cx="288290" cy="76200"/>
          </a:xfrm>
          <a:custGeom>
            <a:avLst/>
            <a:gdLst/>
            <a:ahLst/>
            <a:cxnLst/>
            <a:rect l="l" t="t" r="r" b="b"/>
            <a:pathLst>
              <a:path w="288289" h="76200">
                <a:moveTo>
                  <a:pt x="76200" y="33527"/>
                </a:moveTo>
                <a:lnTo>
                  <a:pt x="76200" y="0"/>
                </a:lnTo>
                <a:lnTo>
                  <a:pt x="0" y="38099"/>
                </a:lnTo>
                <a:lnTo>
                  <a:pt x="63246" y="69722"/>
                </a:lnTo>
                <a:lnTo>
                  <a:pt x="63246" y="33527"/>
                </a:lnTo>
                <a:lnTo>
                  <a:pt x="76200" y="33527"/>
                </a:lnTo>
                <a:close/>
              </a:path>
              <a:path w="288289" h="76200">
                <a:moveTo>
                  <a:pt x="288036" y="42671"/>
                </a:moveTo>
                <a:lnTo>
                  <a:pt x="288036" y="33527"/>
                </a:lnTo>
                <a:lnTo>
                  <a:pt x="63246" y="33527"/>
                </a:lnTo>
                <a:lnTo>
                  <a:pt x="63246" y="42671"/>
                </a:lnTo>
                <a:lnTo>
                  <a:pt x="288036" y="42671"/>
                </a:lnTo>
                <a:close/>
              </a:path>
              <a:path w="288289" h="76200">
                <a:moveTo>
                  <a:pt x="76200" y="76199"/>
                </a:moveTo>
                <a:lnTo>
                  <a:pt x="76200" y="42671"/>
                </a:lnTo>
                <a:lnTo>
                  <a:pt x="63246" y="42671"/>
                </a:lnTo>
                <a:lnTo>
                  <a:pt x="63246" y="69722"/>
                </a:lnTo>
                <a:lnTo>
                  <a:pt x="76200" y="761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2193931" y="2823463"/>
            <a:ext cx="1622425" cy="3244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175"/>
              </a:lnSpc>
              <a:spcBef>
                <a:spcPts val="100"/>
              </a:spcBef>
            </a:pPr>
            <a:r>
              <a:rPr sz="1000" spc="-5" dirty="0">
                <a:latin typeface="Calibri"/>
                <a:cs typeface="Calibri"/>
              </a:rPr>
              <a:t>inicial</a:t>
            </a:r>
            <a:r>
              <a:rPr sz="1000" spc="-10" dirty="0">
                <a:latin typeface="Calibri"/>
                <a:cs typeface="Calibri"/>
              </a:rPr>
              <a:t>i</a:t>
            </a:r>
            <a:r>
              <a:rPr sz="1000" spc="-5" dirty="0">
                <a:latin typeface="Calibri"/>
                <a:cs typeface="Calibri"/>
              </a:rPr>
              <a:t>z</a:t>
            </a:r>
            <a:r>
              <a:rPr sz="1000" dirty="0">
                <a:latin typeface="Calibri"/>
                <a:cs typeface="Calibri"/>
              </a:rPr>
              <a:t>a</a:t>
            </a:r>
            <a:r>
              <a:rPr sz="1000" spc="-2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tiempo</a:t>
            </a:r>
            <a:endParaRPr sz="1000">
              <a:latin typeface="Calibri"/>
              <a:cs typeface="Calibri"/>
            </a:endParaRPr>
          </a:p>
          <a:p>
            <a:pPr marL="43815">
              <a:lnSpc>
                <a:spcPts val="1175"/>
              </a:lnSpc>
            </a:pPr>
            <a:r>
              <a:rPr sz="1000" spc="-5" dirty="0">
                <a:latin typeface="Calibri"/>
                <a:cs typeface="Calibri"/>
              </a:rPr>
              <a:t>controla</a:t>
            </a:r>
            <a:r>
              <a:rPr sz="1000" spc="-4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instante</a:t>
            </a:r>
            <a:r>
              <a:rPr sz="1000" spc="-25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de</a:t>
            </a:r>
            <a:r>
              <a:rPr sz="1000" spc="-2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muestreo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3226193" y="4997958"/>
            <a:ext cx="226695" cy="551180"/>
          </a:xfrm>
          <a:custGeom>
            <a:avLst/>
            <a:gdLst/>
            <a:ahLst/>
            <a:cxnLst/>
            <a:rect l="l" t="t" r="r" b="b"/>
            <a:pathLst>
              <a:path w="226695" h="551179">
                <a:moveTo>
                  <a:pt x="116586" y="267919"/>
                </a:moveTo>
                <a:lnTo>
                  <a:pt x="116586" y="257556"/>
                </a:lnTo>
                <a:lnTo>
                  <a:pt x="115062" y="256032"/>
                </a:lnTo>
                <a:lnTo>
                  <a:pt x="115062" y="19811"/>
                </a:lnTo>
                <a:lnTo>
                  <a:pt x="114300" y="19049"/>
                </a:lnTo>
                <a:lnTo>
                  <a:pt x="114300" y="18287"/>
                </a:lnTo>
                <a:lnTo>
                  <a:pt x="111252" y="15239"/>
                </a:lnTo>
                <a:lnTo>
                  <a:pt x="108204" y="13715"/>
                </a:lnTo>
                <a:lnTo>
                  <a:pt x="108204" y="12953"/>
                </a:lnTo>
                <a:lnTo>
                  <a:pt x="103632" y="11429"/>
                </a:lnTo>
                <a:lnTo>
                  <a:pt x="58073" y="2519"/>
                </a:lnTo>
                <a:lnTo>
                  <a:pt x="12192" y="27"/>
                </a:lnTo>
                <a:lnTo>
                  <a:pt x="762" y="0"/>
                </a:lnTo>
                <a:lnTo>
                  <a:pt x="0" y="9144"/>
                </a:lnTo>
                <a:lnTo>
                  <a:pt x="12192" y="9179"/>
                </a:lnTo>
                <a:lnTo>
                  <a:pt x="34269" y="10206"/>
                </a:lnTo>
                <a:lnTo>
                  <a:pt x="56483" y="11734"/>
                </a:lnTo>
                <a:lnTo>
                  <a:pt x="78788" y="14848"/>
                </a:lnTo>
                <a:lnTo>
                  <a:pt x="100584" y="20573"/>
                </a:lnTo>
                <a:lnTo>
                  <a:pt x="103632" y="22097"/>
                </a:lnTo>
                <a:lnTo>
                  <a:pt x="103632" y="21335"/>
                </a:lnTo>
                <a:lnTo>
                  <a:pt x="105918" y="23621"/>
                </a:lnTo>
                <a:lnTo>
                  <a:pt x="105918" y="22859"/>
                </a:lnTo>
                <a:lnTo>
                  <a:pt x="106680" y="23621"/>
                </a:lnTo>
                <a:lnTo>
                  <a:pt x="106680" y="259842"/>
                </a:lnTo>
                <a:lnTo>
                  <a:pt x="107442" y="260604"/>
                </a:lnTo>
                <a:lnTo>
                  <a:pt x="107442" y="261365"/>
                </a:lnTo>
                <a:lnTo>
                  <a:pt x="109728" y="263652"/>
                </a:lnTo>
                <a:lnTo>
                  <a:pt x="109728" y="264414"/>
                </a:lnTo>
                <a:lnTo>
                  <a:pt x="110490" y="264414"/>
                </a:lnTo>
                <a:lnTo>
                  <a:pt x="113538" y="266700"/>
                </a:lnTo>
                <a:lnTo>
                  <a:pt x="116586" y="267919"/>
                </a:lnTo>
                <a:close/>
              </a:path>
              <a:path w="226695" h="551179">
                <a:moveTo>
                  <a:pt x="105918" y="527304"/>
                </a:moveTo>
                <a:lnTo>
                  <a:pt x="58869" y="538358"/>
                </a:lnTo>
                <a:lnTo>
                  <a:pt x="12192" y="540988"/>
                </a:lnTo>
                <a:lnTo>
                  <a:pt x="0" y="541020"/>
                </a:lnTo>
                <a:lnTo>
                  <a:pt x="762" y="550926"/>
                </a:lnTo>
                <a:lnTo>
                  <a:pt x="12192" y="550926"/>
                </a:lnTo>
                <a:lnTo>
                  <a:pt x="35469" y="549760"/>
                </a:lnTo>
                <a:lnTo>
                  <a:pt x="58869" y="548239"/>
                </a:lnTo>
                <a:lnTo>
                  <a:pt x="81981" y="545014"/>
                </a:lnTo>
                <a:lnTo>
                  <a:pt x="104394" y="538734"/>
                </a:lnTo>
                <a:lnTo>
                  <a:pt x="105156" y="538429"/>
                </a:lnTo>
                <a:lnTo>
                  <a:pt x="105156" y="528066"/>
                </a:lnTo>
                <a:lnTo>
                  <a:pt x="105918" y="527304"/>
                </a:lnTo>
                <a:close/>
              </a:path>
              <a:path w="226695" h="551179">
                <a:moveTo>
                  <a:pt x="106680" y="526542"/>
                </a:moveTo>
                <a:lnTo>
                  <a:pt x="105156" y="528066"/>
                </a:lnTo>
                <a:lnTo>
                  <a:pt x="105156" y="538429"/>
                </a:lnTo>
                <a:lnTo>
                  <a:pt x="105918" y="538124"/>
                </a:lnTo>
                <a:lnTo>
                  <a:pt x="105918" y="528066"/>
                </a:lnTo>
                <a:lnTo>
                  <a:pt x="106680" y="526542"/>
                </a:lnTo>
                <a:close/>
              </a:path>
              <a:path w="226695" h="551179">
                <a:moveTo>
                  <a:pt x="106680" y="24383"/>
                </a:moveTo>
                <a:lnTo>
                  <a:pt x="106680" y="23621"/>
                </a:lnTo>
                <a:lnTo>
                  <a:pt x="105918" y="22859"/>
                </a:lnTo>
                <a:lnTo>
                  <a:pt x="106680" y="24383"/>
                </a:lnTo>
                <a:close/>
              </a:path>
              <a:path w="226695" h="551179">
                <a:moveTo>
                  <a:pt x="106680" y="24383"/>
                </a:moveTo>
                <a:lnTo>
                  <a:pt x="105918" y="22859"/>
                </a:lnTo>
                <a:lnTo>
                  <a:pt x="105918" y="23621"/>
                </a:lnTo>
                <a:lnTo>
                  <a:pt x="106680" y="24383"/>
                </a:lnTo>
                <a:close/>
              </a:path>
              <a:path w="226695" h="551179">
                <a:moveTo>
                  <a:pt x="106680" y="259079"/>
                </a:moveTo>
                <a:lnTo>
                  <a:pt x="106680" y="24383"/>
                </a:lnTo>
                <a:lnTo>
                  <a:pt x="105918" y="23621"/>
                </a:lnTo>
                <a:lnTo>
                  <a:pt x="105918" y="258318"/>
                </a:lnTo>
                <a:lnTo>
                  <a:pt x="106680" y="259079"/>
                </a:lnTo>
                <a:close/>
              </a:path>
              <a:path w="226695" h="551179">
                <a:moveTo>
                  <a:pt x="106680" y="526542"/>
                </a:moveTo>
                <a:lnTo>
                  <a:pt x="106680" y="291846"/>
                </a:lnTo>
                <a:lnTo>
                  <a:pt x="105918" y="291846"/>
                </a:lnTo>
                <a:lnTo>
                  <a:pt x="105918" y="527304"/>
                </a:lnTo>
                <a:lnTo>
                  <a:pt x="106680" y="526542"/>
                </a:lnTo>
                <a:close/>
              </a:path>
              <a:path w="226695" h="551179">
                <a:moveTo>
                  <a:pt x="220980" y="279704"/>
                </a:moveTo>
                <a:lnTo>
                  <a:pt x="209550" y="279654"/>
                </a:lnTo>
                <a:lnTo>
                  <a:pt x="188571" y="279004"/>
                </a:lnTo>
                <a:lnTo>
                  <a:pt x="187052" y="278940"/>
                </a:lnTo>
                <a:lnTo>
                  <a:pt x="162825" y="277239"/>
                </a:lnTo>
                <a:lnTo>
                  <a:pt x="148644" y="275269"/>
                </a:lnTo>
                <a:lnTo>
                  <a:pt x="139804" y="276516"/>
                </a:lnTo>
                <a:lnTo>
                  <a:pt x="118110" y="281940"/>
                </a:lnTo>
                <a:lnTo>
                  <a:pt x="110490" y="285750"/>
                </a:lnTo>
                <a:lnTo>
                  <a:pt x="110490" y="286512"/>
                </a:lnTo>
                <a:lnTo>
                  <a:pt x="109728" y="286512"/>
                </a:lnTo>
                <a:lnTo>
                  <a:pt x="108204" y="288798"/>
                </a:lnTo>
                <a:lnTo>
                  <a:pt x="107442" y="288798"/>
                </a:lnTo>
                <a:lnTo>
                  <a:pt x="107442" y="289560"/>
                </a:lnTo>
                <a:lnTo>
                  <a:pt x="106680" y="290322"/>
                </a:lnTo>
                <a:lnTo>
                  <a:pt x="106680" y="526542"/>
                </a:lnTo>
                <a:lnTo>
                  <a:pt x="105918" y="528066"/>
                </a:lnTo>
                <a:lnTo>
                  <a:pt x="105918" y="538124"/>
                </a:lnTo>
                <a:lnTo>
                  <a:pt x="108204" y="537210"/>
                </a:lnTo>
                <a:lnTo>
                  <a:pt x="111252" y="534924"/>
                </a:lnTo>
                <a:lnTo>
                  <a:pt x="112014" y="534924"/>
                </a:lnTo>
                <a:lnTo>
                  <a:pt x="112014" y="534162"/>
                </a:lnTo>
                <a:lnTo>
                  <a:pt x="113538" y="532638"/>
                </a:lnTo>
                <a:lnTo>
                  <a:pt x="114300" y="532638"/>
                </a:lnTo>
                <a:lnTo>
                  <a:pt x="114300" y="531114"/>
                </a:lnTo>
                <a:lnTo>
                  <a:pt x="115062" y="530352"/>
                </a:lnTo>
                <a:lnTo>
                  <a:pt x="115062" y="294894"/>
                </a:lnTo>
                <a:lnTo>
                  <a:pt x="115824" y="293370"/>
                </a:lnTo>
                <a:lnTo>
                  <a:pt x="115824" y="294132"/>
                </a:lnTo>
                <a:lnTo>
                  <a:pt x="118110" y="291846"/>
                </a:lnTo>
                <a:lnTo>
                  <a:pt x="118110" y="292608"/>
                </a:lnTo>
                <a:lnTo>
                  <a:pt x="165292" y="282530"/>
                </a:lnTo>
                <a:lnTo>
                  <a:pt x="210312" y="280416"/>
                </a:lnTo>
                <a:lnTo>
                  <a:pt x="220980" y="279704"/>
                </a:lnTo>
                <a:close/>
              </a:path>
              <a:path w="226695" h="551179">
                <a:moveTo>
                  <a:pt x="115824" y="256413"/>
                </a:moveTo>
                <a:lnTo>
                  <a:pt x="115824" y="22097"/>
                </a:lnTo>
                <a:lnTo>
                  <a:pt x="115062" y="21335"/>
                </a:lnTo>
                <a:lnTo>
                  <a:pt x="115062" y="255270"/>
                </a:lnTo>
                <a:lnTo>
                  <a:pt x="115824" y="256413"/>
                </a:lnTo>
                <a:close/>
              </a:path>
              <a:path w="226695" h="551179">
                <a:moveTo>
                  <a:pt x="116281" y="257098"/>
                </a:moveTo>
                <a:lnTo>
                  <a:pt x="115062" y="255270"/>
                </a:lnTo>
                <a:lnTo>
                  <a:pt x="115824" y="256794"/>
                </a:lnTo>
                <a:lnTo>
                  <a:pt x="116281" y="257098"/>
                </a:lnTo>
                <a:close/>
              </a:path>
              <a:path w="226695" h="551179">
                <a:moveTo>
                  <a:pt x="115824" y="256794"/>
                </a:moveTo>
                <a:lnTo>
                  <a:pt x="115062" y="255270"/>
                </a:lnTo>
                <a:lnTo>
                  <a:pt x="115062" y="256032"/>
                </a:lnTo>
                <a:lnTo>
                  <a:pt x="115824" y="256794"/>
                </a:lnTo>
                <a:close/>
              </a:path>
              <a:path w="226695" h="551179">
                <a:moveTo>
                  <a:pt x="115824" y="294132"/>
                </a:moveTo>
                <a:lnTo>
                  <a:pt x="115824" y="293370"/>
                </a:lnTo>
                <a:lnTo>
                  <a:pt x="115062" y="294894"/>
                </a:lnTo>
                <a:lnTo>
                  <a:pt x="115824" y="294132"/>
                </a:lnTo>
                <a:close/>
              </a:path>
              <a:path w="226695" h="551179">
                <a:moveTo>
                  <a:pt x="115824" y="528066"/>
                </a:moveTo>
                <a:lnTo>
                  <a:pt x="115824" y="294132"/>
                </a:lnTo>
                <a:lnTo>
                  <a:pt x="115062" y="294894"/>
                </a:lnTo>
                <a:lnTo>
                  <a:pt x="115062" y="529590"/>
                </a:lnTo>
                <a:lnTo>
                  <a:pt x="115824" y="528066"/>
                </a:lnTo>
                <a:close/>
              </a:path>
              <a:path w="226695" h="551179">
                <a:moveTo>
                  <a:pt x="116586" y="257556"/>
                </a:moveTo>
                <a:lnTo>
                  <a:pt x="116281" y="257098"/>
                </a:lnTo>
                <a:lnTo>
                  <a:pt x="115824" y="256794"/>
                </a:lnTo>
                <a:lnTo>
                  <a:pt x="116586" y="257556"/>
                </a:lnTo>
                <a:close/>
              </a:path>
              <a:path w="226695" h="551179">
                <a:moveTo>
                  <a:pt x="210312" y="270510"/>
                </a:moveTo>
                <a:lnTo>
                  <a:pt x="163710" y="267912"/>
                </a:lnTo>
                <a:lnTo>
                  <a:pt x="118110" y="258318"/>
                </a:lnTo>
                <a:lnTo>
                  <a:pt x="116281" y="257098"/>
                </a:lnTo>
                <a:lnTo>
                  <a:pt x="116586" y="257556"/>
                </a:lnTo>
                <a:lnTo>
                  <a:pt x="116586" y="267919"/>
                </a:lnTo>
                <a:lnTo>
                  <a:pt x="117348" y="268224"/>
                </a:lnTo>
                <a:lnTo>
                  <a:pt x="138492" y="273858"/>
                </a:lnTo>
                <a:lnTo>
                  <a:pt x="148644" y="275269"/>
                </a:lnTo>
                <a:lnTo>
                  <a:pt x="163710" y="273143"/>
                </a:lnTo>
                <a:lnTo>
                  <a:pt x="187052" y="271373"/>
                </a:lnTo>
                <a:lnTo>
                  <a:pt x="188571" y="271286"/>
                </a:lnTo>
                <a:lnTo>
                  <a:pt x="210312" y="270510"/>
                </a:lnTo>
                <a:close/>
              </a:path>
              <a:path w="226695" h="551179">
                <a:moveTo>
                  <a:pt x="226314" y="278130"/>
                </a:moveTo>
                <a:lnTo>
                  <a:pt x="226314" y="272796"/>
                </a:lnTo>
                <a:lnTo>
                  <a:pt x="224028" y="270510"/>
                </a:lnTo>
                <a:lnTo>
                  <a:pt x="163710" y="273143"/>
                </a:lnTo>
                <a:lnTo>
                  <a:pt x="148644" y="275269"/>
                </a:lnTo>
                <a:lnTo>
                  <a:pt x="162825" y="277239"/>
                </a:lnTo>
                <a:lnTo>
                  <a:pt x="187052" y="278940"/>
                </a:lnTo>
                <a:lnTo>
                  <a:pt x="188571" y="279004"/>
                </a:lnTo>
                <a:lnTo>
                  <a:pt x="209550" y="279654"/>
                </a:lnTo>
                <a:lnTo>
                  <a:pt x="220980" y="279704"/>
                </a:lnTo>
                <a:lnTo>
                  <a:pt x="224028" y="279654"/>
                </a:lnTo>
                <a:lnTo>
                  <a:pt x="226314" y="278130"/>
                </a:lnTo>
                <a:close/>
              </a:path>
            </a:pathLst>
          </a:custGeom>
          <a:solidFill>
            <a:srgbClr val="497D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3522097" y="5157470"/>
            <a:ext cx="2763520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5" dirty="0">
                <a:latin typeface="Calibri"/>
                <a:cs typeface="Calibri"/>
              </a:rPr>
              <a:t>matriz inicial</a:t>
            </a:r>
            <a:r>
              <a:rPr sz="1000" spc="-30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de</a:t>
            </a:r>
            <a:r>
              <a:rPr sz="1000" spc="-1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la</a:t>
            </a:r>
            <a:r>
              <a:rPr sz="1000" spc="-1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covarianza</a:t>
            </a:r>
            <a:r>
              <a:rPr sz="1000" spc="-20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del</a:t>
            </a:r>
            <a:r>
              <a:rPr sz="1000" spc="-2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error</a:t>
            </a:r>
            <a:r>
              <a:rPr sz="1000" dirty="0">
                <a:latin typeface="Calibri"/>
                <a:cs typeface="Calibri"/>
              </a:rPr>
              <a:t> de</a:t>
            </a:r>
            <a:r>
              <a:rPr sz="1000" spc="-1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estimación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2410091" y="5775959"/>
            <a:ext cx="504825" cy="76200"/>
          </a:xfrm>
          <a:custGeom>
            <a:avLst/>
            <a:gdLst/>
            <a:ahLst/>
            <a:cxnLst/>
            <a:rect l="l" t="t" r="r" b="b"/>
            <a:pathLst>
              <a:path w="504825" h="76200">
                <a:moveTo>
                  <a:pt x="76200" y="33527"/>
                </a:moveTo>
                <a:lnTo>
                  <a:pt x="76200" y="0"/>
                </a:lnTo>
                <a:lnTo>
                  <a:pt x="0" y="38100"/>
                </a:lnTo>
                <a:lnTo>
                  <a:pt x="64008" y="70104"/>
                </a:lnTo>
                <a:lnTo>
                  <a:pt x="64008" y="33527"/>
                </a:lnTo>
                <a:lnTo>
                  <a:pt x="76200" y="33527"/>
                </a:lnTo>
                <a:close/>
              </a:path>
              <a:path w="504825" h="76200">
                <a:moveTo>
                  <a:pt x="504444" y="42672"/>
                </a:moveTo>
                <a:lnTo>
                  <a:pt x="504444" y="33527"/>
                </a:lnTo>
                <a:lnTo>
                  <a:pt x="64008" y="33527"/>
                </a:lnTo>
                <a:lnTo>
                  <a:pt x="64008" y="42672"/>
                </a:lnTo>
                <a:lnTo>
                  <a:pt x="504444" y="42672"/>
                </a:lnTo>
                <a:close/>
              </a:path>
              <a:path w="504825" h="76200">
                <a:moveTo>
                  <a:pt x="76200" y="76200"/>
                </a:moveTo>
                <a:lnTo>
                  <a:pt x="76200" y="42672"/>
                </a:lnTo>
                <a:lnTo>
                  <a:pt x="64008" y="42672"/>
                </a:lnTo>
                <a:lnTo>
                  <a:pt x="64008" y="70104"/>
                </a:lnTo>
                <a:lnTo>
                  <a:pt x="76200" y="762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2979553" y="5710682"/>
            <a:ext cx="930910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5" dirty="0">
                <a:latin typeface="Calibri"/>
                <a:cs typeface="Calibri"/>
              </a:rPr>
              <a:t>matriz</a:t>
            </a:r>
            <a:r>
              <a:rPr sz="1000" spc="-35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de</a:t>
            </a:r>
            <a:r>
              <a:rPr sz="1000" spc="-35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medida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2037473" y="6152388"/>
            <a:ext cx="504825" cy="76200"/>
          </a:xfrm>
          <a:custGeom>
            <a:avLst/>
            <a:gdLst/>
            <a:ahLst/>
            <a:cxnLst/>
            <a:rect l="l" t="t" r="r" b="b"/>
            <a:pathLst>
              <a:path w="504825" h="76200">
                <a:moveTo>
                  <a:pt x="76200" y="32766"/>
                </a:moveTo>
                <a:lnTo>
                  <a:pt x="76200" y="0"/>
                </a:lnTo>
                <a:lnTo>
                  <a:pt x="0" y="38100"/>
                </a:lnTo>
                <a:lnTo>
                  <a:pt x="63245" y="69723"/>
                </a:lnTo>
                <a:lnTo>
                  <a:pt x="63245" y="32766"/>
                </a:lnTo>
                <a:lnTo>
                  <a:pt x="76200" y="32766"/>
                </a:lnTo>
                <a:close/>
              </a:path>
              <a:path w="504825" h="76200">
                <a:moveTo>
                  <a:pt x="504444" y="42672"/>
                </a:moveTo>
                <a:lnTo>
                  <a:pt x="504444" y="32766"/>
                </a:lnTo>
                <a:lnTo>
                  <a:pt x="63245" y="32766"/>
                </a:lnTo>
                <a:lnTo>
                  <a:pt x="63245" y="42672"/>
                </a:lnTo>
                <a:lnTo>
                  <a:pt x="504444" y="42672"/>
                </a:lnTo>
                <a:close/>
              </a:path>
              <a:path w="504825" h="76200">
                <a:moveTo>
                  <a:pt x="76200" y="76200"/>
                </a:moveTo>
                <a:lnTo>
                  <a:pt x="76200" y="42672"/>
                </a:lnTo>
                <a:lnTo>
                  <a:pt x="63245" y="42672"/>
                </a:lnTo>
                <a:lnTo>
                  <a:pt x="63245" y="69723"/>
                </a:lnTo>
                <a:lnTo>
                  <a:pt x="76200" y="762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2571121" y="6078728"/>
            <a:ext cx="3171190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5" dirty="0">
                <a:latin typeface="Calibri"/>
                <a:cs typeface="Calibri"/>
              </a:rPr>
              <a:t>variable</a:t>
            </a:r>
            <a:r>
              <a:rPr sz="1000" spc="-2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para</a:t>
            </a:r>
            <a:r>
              <a:rPr sz="1000" spc="-10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controlar</a:t>
            </a:r>
            <a:r>
              <a:rPr sz="1000" spc="-2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el</a:t>
            </a:r>
            <a:r>
              <a:rPr sz="1000" spc="-1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indexado</a:t>
            </a:r>
            <a:r>
              <a:rPr sz="1000" spc="-1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en</a:t>
            </a:r>
            <a:r>
              <a:rPr sz="1000" spc="-1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el</a:t>
            </a:r>
            <a:r>
              <a:rPr sz="1000" dirty="0">
                <a:latin typeface="Calibri"/>
                <a:cs typeface="Calibri"/>
              </a:rPr>
              <a:t> relleno</a:t>
            </a:r>
            <a:r>
              <a:rPr sz="1000" spc="-15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de</a:t>
            </a:r>
            <a:r>
              <a:rPr sz="1000" spc="-1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los</a:t>
            </a:r>
            <a:r>
              <a:rPr sz="1000" spc="-15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arrays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11250" y="584200"/>
            <a:ext cx="8597900" cy="52451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17ACBAE-D117-4040-BF48-2532256508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5500" y="4391025"/>
            <a:ext cx="4267796" cy="838317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04BE2AE-5AF1-4EC6-8FF3-7A4E09C58109}"/>
              </a:ext>
            </a:extLst>
          </p:cNvPr>
          <p:cNvCxnSpPr/>
          <p:nvPr/>
        </p:nvCxnSpPr>
        <p:spPr>
          <a:xfrm flipH="1">
            <a:off x="6108700" y="4467225"/>
            <a:ext cx="15245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D13E304B-0B7C-49F7-B4B9-77E01B1118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1100" y="2714625"/>
            <a:ext cx="4419600" cy="23408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93BE045-96CC-45B2-8678-45B69C26887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-4069" b="4069"/>
          <a:stretch/>
        </p:blipFill>
        <p:spPr>
          <a:xfrm>
            <a:off x="2451100" y="1419225"/>
            <a:ext cx="4419600" cy="23408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C1A068B-39A6-4CE7-936C-9D548A18CB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51100" y="1624724"/>
            <a:ext cx="5486400" cy="20049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01DA103-FA30-4571-9CF3-C4B2AC1FFC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51100" y="2924664"/>
            <a:ext cx="5486400" cy="200499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98700" y="425450"/>
            <a:ext cx="7410450" cy="6731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601583E-E2AC-4787-B12D-B034A52CF7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712"/>
          <a:stretch/>
        </p:blipFill>
        <p:spPr>
          <a:xfrm>
            <a:off x="2273701" y="2244090"/>
            <a:ext cx="1580281" cy="2362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1F01876-60DC-4AF2-A7B9-2B171CEFFF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3701" y="1495425"/>
            <a:ext cx="2286000" cy="7431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10166A3-162C-4689-B6DC-0CB049393B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73700" y="425666"/>
            <a:ext cx="1396599" cy="107670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4FDCCFB-22E9-47BB-9DB4-43B7CB9B5B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61000" y="5888129"/>
            <a:ext cx="1100227" cy="17929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A80318B-8C99-42A3-8E20-32D3E459D44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58460" y="6605918"/>
            <a:ext cx="1945240" cy="59784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20F46A0-D1BF-4D40-B096-6F5AAB361F6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42015" y="1300245"/>
            <a:ext cx="2162175" cy="121479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340B4B3-EB89-4E9E-94C6-9A0BE54A68B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71525" y="564748"/>
            <a:ext cx="2162176" cy="767679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28999" y="1097280"/>
            <a:ext cx="1421771" cy="2078198"/>
          </a:xfrm>
          <a:prstGeom prst="rect">
            <a:avLst/>
          </a:prstGeom>
        </p:spPr>
        <p:txBody>
          <a:bodyPr vert="horz" wrap="square" lIns="0" tIns="29845" rIns="0" bIns="0" rtlCol="0">
            <a:spAutoFit/>
          </a:bodyPr>
          <a:lstStyle/>
          <a:p>
            <a:pPr marL="12700" marR="5080" indent="4445">
              <a:lnSpc>
                <a:spcPct val="101400"/>
              </a:lnSpc>
              <a:spcBef>
                <a:spcPts val="235"/>
              </a:spcBef>
            </a:pPr>
            <a:r>
              <a:rPr sz="1200" spc="-5" dirty="0">
                <a:latin typeface="Calibri"/>
                <a:cs typeface="Calibri"/>
              </a:rPr>
              <a:t>ERRX=X‐XHH; 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SP11=sqrt(P(1,1)); 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ERRXD=XD‐XDH; 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SP22=sqrt(P(2,2)); 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20" dirty="0">
                <a:latin typeface="Calibri"/>
                <a:cs typeface="Calibri"/>
              </a:rPr>
              <a:t>ERRBETA=BETA‐BETAH; </a:t>
            </a:r>
            <a:r>
              <a:rPr sz="1200" spc="-26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SP33=sqrt(P(3,3)); 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SP11P=‐SP11; 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SP22P=‐SP22; 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SP33P=‐SP33;</a:t>
            </a:r>
            <a:endParaRPr sz="1200" dirty="0">
              <a:latin typeface="Calibri"/>
              <a:cs typeface="Calibri"/>
            </a:endParaRPr>
          </a:p>
          <a:p>
            <a:pPr marL="12700" marR="394335">
              <a:lnSpc>
                <a:spcPct val="100000"/>
              </a:lnSpc>
            </a:pPr>
            <a:r>
              <a:rPr sz="1200" spc="-10" dirty="0">
                <a:latin typeface="Calibri"/>
                <a:cs typeface="Calibri"/>
              </a:rPr>
              <a:t>count=count+1; 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Ar</a:t>
            </a:r>
            <a:r>
              <a:rPr sz="1200" spc="-25" dirty="0">
                <a:latin typeface="Calibri"/>
                <a:cs typeface="Calibri"/>
              </a:rPr>
              <a:t>ra</a:t>
            </a:r>
            <a:r>
              <a:rPr sz="1200" dirty="0">
                <a:latin typeface="Calibri"/>
                <a:cs typeface="Calibri"/>
              </a:rPr>
              <a:t>yT(</a:t>
            </a:r>
            <a:r>
              <a:rPr sz="1200" spc="-10" dirty="0">
                <a:latin typeface="Calibri"/>
                <a:cs typeface="Calibri"/>
              </a:rPr>
              <a:t>c</a:t>
            </a:r>
            <a:r>
              <a:rPr sz="1200" spc="-5" dirty="0">
                <a:latin typeface="Calibri"/>
                <a:cs typeface="Calibri"/>
              </a:rPr>
              <a:t>o</a:t>
            </a:r>
            <a:r>
              <a:rPr sz="1200" dirty="0">
                <a:latin typeface="Calibri"/>
                <a:cs typeface="Calibri"/>
              </a:rPr>
              <a:t>u</a:t>
            </a:r>
            <a:r>
              <a:rPr sz="1200" spc="-15" dirty="0">
                <a:latin typeface="Calibri"/>
                <a:cs typeface="Calibri"/>
              </a:rPr>
              <a:t>n</a:t>
            </a:r>
            <a:r>
              <a:rPr sz="1200" dirty="0">
                <a:latin typeface="Calibri"/>
                <a:cs typeface="Calibri"/>
              </a:rPr>
              <a:t>t)=</a:t>
            </a:r>
            <a:r>
              <a:rPr sz="1200" spc="-70" dirty="0">
                <a:latin typeface="Calibri"/>
                <a:cs typeface="Calibri"/>
              </a:rPr>
              <a:t>T</a:t>
            </a:r>
            <a:r>
              <a:rPr sz="1200" dirty="0">
                <a:latin typeface="Calibri"/>
                <a:cs typeface="Calibri"/>
              </a:rPr>
              <a:t>;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572901" y="3785108"/>
            <a:ext cx="3510279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1500">
              <a:lnSpc>
                <a:spcPct val="100000"/>
              </a:lnSpc>
              <a:spcBef>
                <a:spcPts val="100"/>
              </a:spcBef>
            </a:pPr>
            <a:endParaRPr sz="1200" dirty="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</a:pPr>
            <a:r>
              <a:rPr sz="1200" dirty="0">
                <a:latin typeface="Calibri"/>
                <a:cs typeface="Calibri"/>
              </a:rPr>
              <a:t>end</a:t>
            </a:r>
          </a:p>
          <a:p>
            <a:pPr marL="12700">
              <a:lnSpc>
                <a:spcPct val="100000"/>
              </a:lnSpc>
            </a:pPr>
            <a:r>
              <a:rPr sz="1200" dirty="0">
                <a:latin typeface="Calibri"/>
                <a:cs typeface="Calibri"/>
              </a:rPr>
              <a:t>end</a:t>
            </a:r>
          </a:p>
        </p:txBody>
      </p:sp>
      <p:sp>
        <p:nvSpPr>
          <p:cNvPr id="4" name="object 4"/>
          <p:cNvSpPr/>
          <p:nvPr/>
        </p:nvSpPr>
        <p:spPr>
          <a:xfrm>
            <a:off x="3676536" y="537983"/>
            <a:ext cx="29209" cy="390525"/>
          </a:xfrm>
          <a:custGeom>
            <a:avLst/>
            <a:gdLst/>
            <a:ahLst/>
            <a:cxnLst/>
            <a:rect l="l" t="t" r="r" b="b"/>
            <a:pathLst>
              <a:path w="29210" h="390525">
                <a:moveTo>
                  <a:pt x="28956" y="342900"/>
                </a:moveTo>
                <a:lnTo>
                  <a:pt x="0" y="342900"/>
                </a:lnTo>
                <a:lnTo>
                  <a:pt x="0" y="390144"/>
                </a:lnTo>
                <a:lnTo>
                  <a:pt x="28956" y="390144"/>
                </a:lnTo>
                <a:lnTo>
                  <a:pt x="28956" y="342900"/>
                </a:lnTo>
                <a:close/>
              </a:path>
              <a:path w="29210" h="390525">
                <a:moveTo>
                  <a:pt x="28956" y="228600"/>
                </a:moveTo>
                <a:lnTo>
                  <a:pt x="0" y="228600"/>
                </a:lnTo>
                <a:lnTo>
                  <a:pt x="0" y="314706"/>
                </a:lnTo>
                <a:lnTo>
                  <a:pt x="28956" y="314706"/>
                </a:lnTo>
                <a:lnTo>
                  <a:pt x="28956" y="228600"/>
                </a:lnTo>
                <a:close/>
              </a:path>
              <a:path w="29210" h="390525">
                <a:moveTo>
                  <a:pt x="28956" y="114300"/>
                </a:moveTo>
                <a:lnTo>
                  <a:pt x="0" y="114300"/>
                </a:lnTo>
                <a:lnTo>
                  <a:pt x="0" y="200406"/>
                </a:lnTo>
                <a:lnTo>
                  <a:pt x="28956" y="200406"/>
                </a:lnTo>
                <a:lnTo>
                  <a:pt x="28956" y="114300"/>
                </a:lnTo>
                <a:close/>
              </a:path>
              <a:path w="29210" h="390525">
                <a:moveTo>
                  <a:pt x="28956" y="0"/>
                </a:moveTo>
                <a:lnTo>
                  <a:pt x="0" y="0"/>
                </a:lnTo>
                <a:lnTo>
                  <a:pt x="0" y="86106"/>
                </a:lnTo>
                <a:lnTo>
                  <a:pt x="28956" y="86106"/>
                </a:lnTo>
                <a:lnTo>
                  <a:pt x="28956" y="0"/>
                </a:lnTo>
                <a:close/>
              </a:path>
            </a:pathLst>
          </a:custGeom>
          <a:solidFill>
            <a:srgbClr val="66FF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927233" y="537983"/>
            <a:ext cx="28575" cy="390525"/>
          </a:xfrm>
          <a:custGeom>
            <a:avLst/>
            <a:gdLst/>
            <a:ahLst/>
            <a:cxnLst/>
            <a:rect l="l" t="t" r="r" b="b"/>
            <a:pathLst>
              <a:path w="28575" h="390525">
                <a:moveTo>
                  <a:pt x="28194" y="342900"/>
                </a:moveTo>
                <a:lnTo>
                  <a:pt x="0" y="342900"/>
                </a:lnTo>
                <a:lnTo>
                  <a:pt x="0" y="390144"/>
                </a:lnTo>
                <a:lnTo>
                  <a:pt x="28194" y="390144"/>
                </a:lnTo>
                <a:lnTo>
                  <a:pt x="28194" y="342900"/>
                </a:lnTo>
                <a:close/>
              </a:path>
              <a:path w="28575" h="390525">
                <a:moveTo>
                  <a:pt x="28194" y="228600"/>
                </a:moveTo>
                <a:lnTo>
                  <a:pt x="0" y="228600"/>
                </a:lnTo>
                <a:lnTo>
                  <a:pt x="0" y="314706"/>
                </a:lnTo>
                <a:lnTo>
                  <a:pt x="28194" y="314706"/>
                </a:lnTo>
                <a:lnTo>
                  <a:pt x="28194" y="228600"/>
                </a:lnTo>
                <a:close/>
              </a:path>
              <a:path w="28575" h="390525">
                <a:moveTo>
                  <a:pt x="28194" y="114300"/>
                </a:moveTo>
                <a:lnTo>
                  <a:pt x="0" y="114300"/>
                </a:lnTo>
                <a:lnTo>
                  <a:pt x="0" y="200406"/>
                </a:lnTo>
                <a:lnTo>
                  <a:pt x="28194" y="200406"/>
                </a:lnTo>
                <a:lnTo>
                  <a:pt x="28194" y="114300"/>
                </a:lnTo>
                <a:close/>
              </a:path>
              <a:path w="28575" h="390525">
                <a:moveTo>
                  <a:pt x="28194" y="0"/>
                </a:moveTo>
                <a:lnTo>
                  <a:pt x="0" y="0"/>
                </a:lnTo>
                <a:lnTo>
                  <a:pt x="0" y="86106"/>
                </a:lnTo>
                <a:lnTo>
                  <a:pt x="28194" y="86106"/>
                </a:lnTo>
                <a:lnTo>
                  <a:pt x="28194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55839" y="4203191"/>
            <a:ext cx="330200" cy="170815"/>
          </a:xfrm>
          <a:custGeom>
            <a:avLst/>
            <a:gdLst/>
            <a:ahLst/>
            <a:cxnLst/>
            <a:rect l="l" t="t" r="r" b="b"/>
            <a:pathLst>
              <a:path w="330200" h="170814">
                <a:moveTo>
                  <a:pt x="329946" y="85344"/>
                </a:moveTo>
                <a:lnTo>
                  <a:pt x="244602" y="0"/>
                </a:lnTo>
                <a:lnTo>
                  <a:pt x="244602" y="42672"/>
                </a:lnTo>
                <a:lnTo>
                  <a:pt x="0" y="42672"/>
                </a:lnTo>
                <a:lnTo>
                  <a:pt x="0" y="128016"/>
                </a:lnTo>
                <a:lnTo>
                  <a:pt x="244602" y="128016"/>
                </a:lnTo>
                <a:lnTo>
                  <a:pt x="244602" y="170688"/>
                </a:lnTo>
                <a:lnTo>
                  <a:pt x="329946" y="85344"/>
                </a:lnTo>
                <a:close/>
              </a:path>
            </a:pathLst>
          </a:custGeom>
          <a:solidFill>
            <a:srgbClr val="66FF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092337" y="4006596"/>
            <a:ext cx="329565" cy="171450"/>
          </a:xfrm>
          <a:custGeom>
            <a:avLst/>
            <a:gdLst/>
            <a:ahLst/>
            <a:cxnLst/>
            <a:rect l="l" t="t" r="r" b="b"/>
            <a:pathLst>
              <a:path w="329564" h="171450">
                <a:moveTo>
                  <a:pt x="329184" y="86106"/>
                </a:moveTo>
                <a:lnTo>
                  <a:pt x="243840" y="0"/>
                </a:lnTo>
                <a:lnTo>
                  <a:pt x="243840" y="43434"/>
                </a:lnTo>
                <a:lnTo>
                  <a:pt x="0" y="43434"/>
                </a:lnTo>
                <a:lnTo>
                  <a:pt x="0" y="128778"/>
                </a:lnTo>
                <a:lnTo>
                  <a:pt x="243840" y="128778"/>
                </a:lnTo>
                <a:lnTo>
                  <a:pt x="243840" y="171450"/>
                </a:lnTo>
                <a:lnTo>
                  <a:pt x="329184" y="86106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814207" y="4570488"/>
            <a:ext cx="9525" cy="504190"/>
          </a:xfrm>
          <a:custGeom>
            <a:avLst/>
            <a:gdLst/>
            <a:ahLst/>
            <a:cxnLst/>
            <a:rect l="l" t="t" r="r" b="b"/>
            <a:pathLst>
              <a:path w="9525" h="504189">
                <a:moveTo>
                  <a:pt x="9144" y="466344"/>
                </a:moveTo>
                <a:lnTo>
                  <a:pt x="0" y="466344"/>
                </a:lnTo>
                <a:lnTo>
                  <a:pt x="0" y="503682"/>
                </a:lnTo>
                <a:lnTo>
                  <a:pt x="9144" y="503682"/>
                </a:lnTo>
                <a:lnTo>
                  <a:pt x="9144" y="466344"/>
                </a:lnTo>
                <a:close/>
              </a:path>
              <a:path w="9525" h="504189">
                <a:moveTo>
                  <a:pt x="9144" y="400050"/>
                </a:moveTo>
                <a:lnTo>
                  <a:pt x="0" y="400050"/>
                </a:lnTo>
                <a:lnTo>
                  <a:pt x="0" y="438150"/>
                </a:lnTo>
                <a:lnTo>
                  <a:pt x="9144" y="438150"/>
                </a:lnTo>
                <a:lnTo>
                  <a:pt x="9144" y="400050"/>
                </a:lnTo>
                <a:close/>
              </a:path>
              <a:path w="9525" h="504189">
                <a:moveTo>
                  <a:pt x="9144" y="332994"/>
                </a:moveTo>
                <a:lnTo>
                  <a:pt x="0" y="332994"/>
                </a:lnTo>
                <a:lnTo>
                  <a:pt x="0" y="371094"/>
                </a:lnTo>
                <a:lnTo>
                  <a:pt x="9144" y="371094"/>
                </a:lnTo>
                <a:lnTo>
                  <a:pt x="9144" y="332994"/>
                </a:lnTo>
                <a:close/>
              </a:path>
              <a:path w="9525" h="504189">
                <a:moveTo>
                  <a:pt x="9144" y="266700"/>
                </a:moveTo>
                <a:lnTo>
                  <a:pt x="0" y="266700"/>
                </a:lnTo>
                <a:lnTo>
                  <a:pt x="0" y="304800"/>
                </a:lnTo>
                <a:lnTo>
                  <a:pt x="9144" y="304800"/>
                </a:lnTo>
                <a:lnTo>
                  <a:pt x="9144" y="266700"/>
                </a:lnTo>
                <a:close/>
              </a:path>
              <a:path w="9525" h="504189">
                <a:moveTo>
                  <a:pt x="9144" y="199644"/>
                </a:moveTo>
                <a:lnTo>
                  <a:pt x="0" y="199644"/>
                </a:lnTo>
                <a:lnTo>
                  <a:pt x="0" y="237744"/>
                </a:lnTo>
                <a:lnTo>
                  <a:pt x="9144" y="237744"/>
                </a:lnTo>
                <a:lnTo>
                  <a:pt x="9144" y="199644"/>
                </a:lnTo>
                <a:close/>
              </a:path>
              <a:path w="9525" h="504189">
                <a:moveTo>
                  <a:pt x="9144" y="133350"/>
                </a:moveTo>
                <a:lnTo>
                  <a:pt x="0" y="133350"/>
                </a:lnTo>
                <a:lnTo>
                  <a:pt x="0" y="171450"/>
                </a:lnTo>
                <a:lnTo>
                  <a:pt x="9144" y="171450"/>
                </a:lnTo>
                <a:lnTo>
                  <a:pt x="9144" y="133350"/>
                </a:lnTo>
                <a:close/>
              </a:path>
              <a:path w="9525" h="504189">
                <a:moveTo>
                  <a:pt x="9144" y="66294"/>
                </a:moveTo>
                <a:lnTo>
                  <a:pt x="0" y="66294"/>
                </a:lnTo>
                <a:lnTo>
                  <a:pt x="0" y="104394"/>
                </a:lnTo>
                <a:lnTo>
                  <a:pt x="9144" y="104394"/>
                </a:lnTo>
                <a:lnTo>
                  <a:pt x="9144" y="66294"/>
                </a:lnTo>
                <a:close/>
              </a:path>
              <a:path w="9525" h="504189">
                <a:moveTo>
                  <a:pt x="9144" y="0"/>
                </a:moveTo>
                <a:lnTo>
                  <a:pt x="0" y="0"/>
                </a:lnTo>
                <a:lnTo>
                  <a:pt x="0" y="38100"/>
                </a:lnTo>
                <a:lnTo>
                  <a:pt x="9144" y="38100"/>
                </a:lnTo>
                <a:lnTo>
                  <a:pt x="914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911737" y="1008125"/>
            <a:ext cx="233679" cy="1577340"/>
          </a:xfrm>
          <a:custGeom>
            <a:avLst/>
            <a:gdLst/>
            <a:ahLst/>
            <a:cxnLst/>
            <a:rect l="l" t="t" r="r" b="b"/>
            <a:pathLst>
              <a:path w="233679" h="1577339">
                <a:moveTo>
                  <a:pt x="121920" y="771144"/>
                </a:moveTo>
                <a:lnTo>
                  <a:pt x="118872" y="769620"/>
                </a:lnTo>
                <a:lnTo>
                  <a:pt x="118110" y="768096"/>
                </a:lnTo>
                <a:lnTo>
                  <a:pt x="118110" y="19049"/>
                </a:lnTo>
                <a:lnTo>
                  <a:pt x="117348" y="19049"/>
                </a:lnTo>
                <a:lnTo>
                  <a:pt x="117348" y="18287"/>
                </a:lnTo>
                <a:lnTo>
                  <a:pt x="115062" y="16001"/>
                </a:lnTo>
                <a:lnTo>
                  <a:pt x="114300" y="16001"/>
                </a:lnTo>
                <a:lnTo>
                  <a:pt x="112014" y="13715"/>
                </a:lnTo>
                <a:lnTo>
                  <a:pt x="111252" y="13715"/>
                </a:lnTo>
                <a:lnTo>
                  <a:pt x="106680" y="11429"/>
                </a:lnTo>
                <a:lnTo>
                  <a:pt x="84344" y="6022"/>
                </a:lnTo>
                <a:lnTo>
                  <a:pt x="59545" y="2638"/>
                </a:lnTo>
                <a:lnTo>
                  <a:pt x="34501" y="792"/>
                </a:lnTo>
                <a:lnTo>
                  <a:pt x="11430" y="0"/>
                </a:lnTo>
                <a:lnTo>
                  <a:pt x="0" y="0"/>
                </a:lnTo>
                <a:lnTo>
                  <a:pt x="0" y="9144"/>
                </a:lnTo>
                <a:lnTo>
                  <a:pt x="11430" y="9144"/>
                </a:lnTo>
                <a:lnTo>
                  <a:pt x="34694" y="10161"/>
                </a:lnTo>
                <a:lnTo>
                  <a:pt x="57992" y="11802"/>
                </a:lnTo>
                <a:lnTo>
                  <a:pt x="81065" y="14972"/>
                </a:lnTo>
                <a:lnTo>
                  <a:pt x="103632" y="20573"/>
                </a:lnTo>
                <a:lnTo>
                  <a:pt x="107442" y="22097"/>
                </a:lnTo>
                <a:lnTo>
                  <a:pt x="107442" y="22478"/>
                </a:lnTo>
                <a:lnTo>
                  <a:pt x="109727" y="23621"/>
                </a:lnTo>
                <a:lnTo>
                  <a:pt x="110489" y="25145"/>
                </a:lnTo>
                <a:lnTo>
                  <a:pt x="110490" y="774192"/>
                </a:lnTo>
                <a:lnTo>
                  <a:pt x="111252" y="774192"/>
                </a:lnTo>
                <a:lnTo>
                  <a:pt x="111252" y="774954"/>
                </a:lnTo>
                <a:lnTo>
                  <a:pt x="113538" y="776478"/>
                </a:lnTo>
                <a:lnTo>
                  <a:pt x="113538" y="777240"/>
                </a:lnTo>
                <a:lnTo>
                  <a:pt x="114300" y="777240"/>
                </a:lnTo>
                <a:lnTo>
                  <a:pt x="116586" y="779526"/>
                </a:lnTo>
                <a:lnTo>
                  <a:pt x="117348" y="779526"/>
                </a:lnTo>
                <a:lnTo>
                  <a:pt x="121158" y="781050"/>
                </a:lnTo>
                <a:lnTo>
                  <a:pt x="121158" y="771144"/>
                </a:lnTo>
                <a:lnTo>
                  <a:pt x="121920" y="771144"/>
                </a:lnTo>
                <a:close/>
              </a:path>
              <a:path w="233679" h="1577339">
                <a:moveTo>
                  <a:pt x="107442" y="1565148"/>
                </a:moveTo>
                <a:lnTo>
                  <a:pt x="107442" y="1555242"/>
                </a:lnTo>
                <a:lnTo>
                  <a:pt x="103632" y="1556766"/>
                </a:lnTo>
                <a:lnTo>
                  <a:pt x="81052" y="1562493"/>
                </a:lnTo>
                <a:lnTo>
                  <a:pt x="57988" y="1565595"/>
                </a:lnTo>
                <a:lnTo>
                  <a:pt x="34501" y="1567150"/>
                </a:lnTo>
                <a:lnTo>
                  <a:pt x="11430" y="1568196"/>
                </a:lnTo>
                <a:lnTo>
                  <a:pt x="0" y="1568196"/>
                </a:lnTo>
                <a:lnTo>
                  <a:pt x="0" y="1577340"/>
                </a:lnTo>
                <a:lnTo>
                  <a:pt x="11430" y="1577340"/>
                </a:lnTo>
                <a:lnTo>
                  <a:pt x="34694" y="1576498"/>
                </a:lnTo>
                <a:lnTo>
                  <a:pt x="60198" y="1574806"/>
                </a:lnTo>
                <a:lnTo>
                  <a:pt x="85439" y="1571324"/>
                </a:lnTo>
                <a:lnTo>
                  <a:pt x="107442" y="1565148"/>
                </a:lnTo>
                <a:close/>
              </a:path>
              <a:path w="233679" h="1577339">
                <a:moveTo>
                  <a:pt x="107442" y="22478"/>
                </a:moveTo>
                <a:lnTo>
                  <a:pt x="107442" y="22097"/>
                </a:lnTo>
                <a:lnTo>
                  <a:pt x="106680" y="22097"/>
                </a:lnTo>
                <a:lnTo>
                  <a:pt x="107442" y="22478"/>
                </a:lnTo>
                <a:close/>
              </a:path>
              <a:path w="233679" h="1577339">
                <a:moveTo>
                  <a:pt x="217170" y="793242"/>
                </a:moveTo>
                <a:lnTo>
                  <a:pt x="193910" y="792400"/>
                </a:lnTo>
                <a:lnTo>
                  <a:pt x="168406" y="790708"/>
                </a:lnTo>
                <a:lnTo>
                  <a:pt x="154251" y="788756"/>
                </a:lnTo>
                <a:lnTo>
                  <a:pt x="144255" y="790120"/>
                </a:lnTo>
                <a:lnTo>
                  <a:pt x="121920" y="795528"/>
                </a:lnTo>
                <a:lnTo>
                  <a:pt x="117348" y="797814"/>
                </a:lnTo>
                <a:lnTo>
                  <a:pt x="116586" y="797814"/>
                </a:lnTo>
                <a:lnTo>
                  <a:pt x="114300" y="800100"/>
                </a:lnTo>
                <a:lnTo>
                  <a:pt x="113538" y="800100"/>
                </a:lnTo>
                <a:lnTo>
                  <a:pt x="113538" y="800862"/>
                </a:lnTo>
                <a:lnTo>
                  <a:pt x="111252" y="802386"/>
                </a:lnTo>
                <a:lnTo>
                  <a:pt x="111252" y="803148"/>
                </a:lnTo>
                <a:lnTo>
                  <a:pt x="110490" y="803148"/>
                </a:lnTo>
                <a:lnTo>
                  <a:pt x="110490" y="1552194"/>
                </a:lnTo>
                <a:lnTo>
                  <a:pt x="109728" y="1553718"/>
                </a:lnTo>
                <a:lnTo>
                  <a:pt x="106680" y="1555242"/>
                </a:lnTo>
                <a:lnTo>
                  <a:pt x="107442" y="1555242"/>
                </a:lnTo>
                <a:lnTo>
                  <a:pt x="107442" y="1565148"/>
                </a:lnTo>
                <a:lnTo>
                  <a:pt x="111252" y="1563624"/>
                </a:lnTo>
                <a:lnTo>
                  <a:pt x="112014" y="1563624"/>
                </a:lnTo>
                <a:lnTo>
                  <a:pt x="114300" y="1561338"/>
                </a:lnTo>
                <a:lnTo>
                  <a:pt x="115062" y="1561338"/>
                </a:lnTo>
                <a:lnTo>
                  <a:pt x="117348" y="1559052"/>
                </a:lnTo>
                <a:lnTo>
                  <a:pt x="117348" y="1558290"/>
                </a:lnTo>
                <a:lnTo>
                  <a:pt x="118110" y="1558290"/>
                </a:lnTo>
                <a:lnTo>
                  <a:pt x="118110" y="809244"/>
                </a:lnTo>
                <a:lnTo>
                  <a:pt x="118872" y="807720"/>
                </a:lnTo>
                <a:lnTo>
                  <a:pt x="118872" y="808482"/>
                </a:lnTo>
                <a:lnTo>
                  <a:pt x="120396" y="806958"/>
                </a:lnTo>
                <a:lnTo>
                  <a:pt x="120396" y="807212"/>
                </a:lnTo>
                <a:lnTo>
                  <a:pt x="121158" y="806704"/>
                </a:lnTo>
                <a:lnTo>
                  <a:pt x="121158" y="806196"/>
                </a:lnTo>
                <a:lnTo>
                  <a:pt x="124968" y="804672"/>
                </a:lnTo>
                <a:lnTo>
                  <a:pt x="146625" y="799342"/>
                </a:lnTo>
                <a:lnTo>
                  <a:pt x="170611" y="796080"/>
                </a:lnTo>
                <a:lnTo>
                  <a:pt x="194826" y="794256"/>
                </a:lnTo>
                <a:lnTo>
                  <a:pt x="217170" y="793242"/>
                </a:lnTo>
                <a:close/>
              </a:path>
              <a:path w="233679" h="1577339">
                <a:moveTo>
                  <a:pt x="110489" y="25145"/>
                </a:moveTo>
                <a:lnTo>
                  <a:pt x="109727" y="23621"/>
                </a:lnTo>
                <a:lnTo>
                  <a:pt x="108203" y="22859"/>
                </a:lnTo>
                <a:lnTo>
                  <a:pt x="110489" y="25145"/>
                </a:lnTo>
                <a:close/>
              </a:path>
              <a:path w="233679" h="1577339">
                <a:moveTo>
                  <a:pt x="110490" y="1552194"/>
                </a:moveTo>
                <a:lnTo>
                  <a:pt x="108204" y="1554480"/>
                </a:lnTo>
                <a:lnTo>
                  <a:pt x="109728" y="1553718"/>
                </a:lnTo>
                <a:lnTo>
                  <a:pt x="110490" y="1552194"/>
                </a:lnTo>
                <a:close/>
              </a:path>
              <a:path w="233679" h="1577339">
                <a:moveTo>
                  <a:pt x="110490" y="772668"/>
                </a:moveTo>
                <a:lnTo>
                  <a:pt x="110489" y="25145"/>
                </a:lnTo>
                <a:lnTo>
                  <a:pt x="109727" y="24383"/>
                </a:lnTo>
                <a:lnTo>
                  <a:pt x="109727" y="771905"/>
                </a:lnTo>
                <a:lnTo>
                  <a:pt x="110490" y="772668"/>
                </a:lnTo>
                <a:close/>
              </a:path>
              <a:path w="233679" h="1577339">
                <a:moveTo>
                  <a:pt x="110490" y="1552194"/>
                </a:moveTo>
                <a:lnTo>
                  <a:pt x="110490" y="804672"/>
                </a:lnTo>
                <a:lnTo>
                  <a:pt x="109727" y="805434"/>
                </a:lnTo>
                <a:lnTo>
                  <a:pt x="109728" y="1552956"/>
                </a:lnTo>
                <a:lnTo>
                  <a:pt x="110490" y="1552194"/>
                </a:lnTo>
                <a:close/>
              </a:path>
              <a:path w="233679" h="1577339">
                <a:moveTo>
                  <a:pt x="118872" y="768857"/>
                </a:moveTo>
                <a:lnTo>
                  <a:pt x="118872" y="20573"/>
                </a:lnTo>
                <a:lnTo>
                  <a:pt x="118110" y="19811"/>
                </a:lnTo>
                <a:lnTo>
                  <a:pt x="118110" y="768096"/>
                </a:lnTo>
                <a:lnTo>
                  <a:pt x="118872" y="768857"/>
                </a:lnTo>
                <a:close/>
              </a:path>
              <a:path w="233679" h="1577339">
                <a:moveTo>
                  <a:pt x="120396" y="770382"/>
                </a:moveTo>
                <a:lnTo>
                  <a:pt x="118110" y="768096"/>
                </a:lnTo>
                <a:lnTo>
                  <a:pt x="118872" y="769620"/>
                </a:lnTo>
                <a:lnTo>
                  <a:pt x="120396" y="770382"/>
                </a:lnTo>
                <a:close/>
              </a:path>
              <a:path w="233679" h="1577339">
                <a:moveTo>
                  <a:pt x="118872" y="808482"/>
                </a:moveTo>
                <a:lnTo>
                  <a:pt x="118872" y="807720"/>
                </a:lnTo>
                <a:lnTo>
                  <a:pt x="118110" y="809244"/>
                </a:lnTo>
                <a:lnTo>
                  <a:pt x="118872" y="808482"/>
                </a:lnTo>
                <a:close/>
              </a:path>
              <a:path w="233679" h="1577339">
                <a:moveTo>
                  <a:pt x="118872" y="1556766"/>
                </a:moveTo>
                <a:lnTo>
                  <a:pt x="118872" y="808482"/>
                </a:lnTo>
                <a:lnTo>
                  <a:pt x="118110" y="809244"/>
                </a:lnTo>
                <a:lnTo>
                  <a:pt x="118110" y="1557528"/>
                </a:lnTo>
                <a:lnTo>
                  <a:pt x="118872" y="1556766"/>
                </a:lnTo>
                <a:close/>
              </a:path>
              <a:path w="233679" h="1577339">
                <a:moveTo>
                  <a:pt x="120396" y="807212"/>
                </a:moveTo>
                <a:lnTo>
                  <a:pt x="120396" y="806958"/>
                </a:lnTo>
                <a:lnTo>
                  <a:pt x="119633" y="807720"/>
                </a:lnTo>
                <a:lnTo>
                  <a:pt x="120396" y="807212"/>
                </a:lnTo>
                <a:close/>
              </a:path>
              <a:path w="233679" h="1577339">
                <a:moveTo>
                  <a:pt x="217170" y="784098"/>
                </a:moveTo>
                <a:lnTo>
                  <a:pt x="170607" y="781497"/>
                </a:lnTo>
                <a:lnTo>
                  <a:pt x="124968" y="772668"/>
                </a:lnTo>
                <a:lnTo>
                  <a:pt x="121158" y="771144"/>
                </a:lnTo>
                <a:lnTo>
                  <a:pt x="121158" y="781050"/>
                </a:lnTo>
                <a:lnTo>
                  <a:pt x="143162" y="787226"/>
                </a:lnTo>
                <a:lnTo>
                  <a:pt x="154251" y="788756"/>
                </a:lnTo>
                <a:lnTo>
                  <a:pt x="169054" y="786736"/>
                </a:lnTo>
                <a:lnTo>
                  <a:pt x="193910" y="784904"/>
                </a:lnTo>
                <a:lnTo>
                  <a:pt x="217170" y="784098"/>
                </a:lnTo>
                <a:close/>
              </a:path>
              <a:path w="233679" h="1577339">
                <a:moveTo>
                  <a:pt x="121920" y="806196"/>
                </a:moveTo>
                <a:lnTo>
                  <a:pt x="121158" y="806196"/>
                </a:lnTo>
                <a:lnTo>
                  <a:pt x="121158" y="806704"/>
                </a:lnTo>
                <a:lnTo>
                  <a:pt x="121920" y="806196"/>
                </a:lnTo>
                <a:close/>
              </a:path>
              <a:path w="233679" h="1577339">
                <a:moveTo>
                  <a:pt x="233172" y="790956"/>
                </a:moveTo>
                <a:lnTo>
                  <a:pt x="233172" y="786384"/>
                </a:lnTo>
                <a:lnTo>
                  <a:pt x="231648" y="784098"/>
                </a:lnTo>
                <a:lnTo>
                  <a:pt x="217170" y="784098"/>
                </a:lnTo>
                <a:lnTo>
                  <a:pt x="193910" y="784904"/>
                </a:lnTo>
                <a:lnTo>
                  <a:pt x="169054" y="786736"/>
                </a:lnTo>
                <a:lnTo>
                  <a:pt x="154251" y="788756"/>
                </a:lnTo>
                <a:lnTo>
                  <a:pt x="168406" y="790708"/>
                </a:lnTo>
                <a:lnTo>
                  <a:pt x="193910" y="792400"/>
                </a:lnTo>
                <a:lnTo>
                  <a:pt x="217170" y="793242"/>
                </a:lnTo>
                <a:lnTo>
                  <a:pt x="231648" y="793242"/>
                </a:lnTo>
                <a:lnTo>
                  <a:pt x="233172" y="790956"/>
                </a:lnTo>
                <a:close/>
              </a:path>
            </a:pathLst>
          </a:custGeom>
          <a:solidFill>
            <a:srgbClr val="497D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5285365" y="1664461"/>
            <a:ext cx="3856354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Calibri"/>
                <a:cs typeface="Calibri"/>
              </a:rPr>
              <a:t>cálculo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de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errores</a:t>
            </a:r>
            <a:endParaRPr sz="120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</a:pPr>
            <a:r>
              <a:rPr sz="1200" dirty="0">
                <a:latin typeface="Calibri"/>
                <a:cs typeface="Calibri"/>
              </a:rPr>
              <a:t>( </a:t>
            </a:r>
            <a:r>
              <a:rPr sz="1200" spc="-5" dirty="0">
                <a:latin typeface="Calibri"/>
                <a:cs typeface="Calibri"/>
              </a:rPr>
              <a:t>de</a:t>
            </a:r>
            <a:r>
              <a:rPr sz="1200" dirty="0">
                <a:latin typeface="Calibri"/>
                <a:cs typeface="Calibri"/>
              </a:rPr>
              <a:t> las</a:t>
            </a:r>
            <a:r>
              <a:rPr sz="1200" spc="1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estimación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simuladas y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de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sus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valores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teóricos</a:t>
            </a:r>
            <a:r>
              <a:rPr sz="1200" spc="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partir </a:t>
            </a:r>
            <a:r>
              <a:rPr sz="1200" spc="-254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de</a:t>
            </a:r>
            <a:r>
              <a:rPr sz="1200" dirty="0">
                <a:latin typeface="Calibri"/>
                <a:cs typeface="Calibri"/>
              </a:rPr>
              <a:t> la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matriz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de</a:t>
            </a:r>
            <a:r>
              <a:rPr sz="1200" dirty="0">
                <a:latin typeface="Calibri"/>
                <a:cs typeface="Calibri"/>
              </a:rPr>
              <a:t> la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covarianza </a:t>
            </a:r>
            <a:r>
              <a:rPr sz="1200" dirty="0">
                <a:latin typeface="Calibri"/>
                <a:cs typeface="Calibri"/>
              </a:rPr>
              <a:t>del </a:t>
            </a:r>
            <a:r>
              <a:rPr sz="1200" spc="-5" dirty="0">
                <a:latin typeface="Calibri"/>
                <a:cs typeface="Calibri"/>
              </a:rPr>
              <a:t>error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de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estimación)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454281" y="2759964"/>
            <a:ext cx="232410" cy="1203325"/>
          </a:xfrm>
          <a:custGeom>
            <a:avLst/>
            <a:gdLst/>
            <a:ahLst/>
            <a:cxnLst/>
            <a:rect l="l" t="t" r="r" b="b"/>
            <a:pathLst>
              <a:path w="232410" h="1203325">
                <a:moveTo>
                  <a:pt x="118872" y="592988"/>
                </a:moveTo>
                <a:lnTo>
                  <a:pt x="118872" y="582930"/>
                </a:lnTo>
                <a:lnTo>
                  <a:pt x="118110" y="581406"/>
                </a:lnTo>
                <a:lnTo>
                  <a:pt x="118110" y="20573"/>
                </a:lnTo>
                <a:lnTo>
                  <a:pt x="117348" y="19811"/>
                </a:lnTo>
                <a:lnTo>
                  <a:pt x="117348" y="18287"/>
                </a:lnTo>
                <a:lnTo>
                  <a:pt x="116586" y="18287"/>
                </a:lnTo>
                <a:lnTo>
                  <a:pt x="115062" y="16001"/>
                </a:lnTo>
                <a:lnTo>
                  <a:pt x="114300" y="16001"/>
                </a:lnTo>
                <a:lnTo>
                  <a:pt x="92952" y="7642"/>
                </a:lnTo>
                <a:lnTo>
                  <a:pt x="64355" y="2995"/>
                </a:lnTo>
                <a:lnTo>
                  <a:pt x="35013" y="851"/>
                </a:lnTo>
                <a:lnTo>
                  <a:pt x="11430" y="0"/>
                </a:lnTo>
                <a:lnTo>
                  <a:pt x="0" y="0"/>
                </a:lnTo>
                <a:lnTo>
                  <a:pt x="0" y="9144"/>
                </a:lnTo>
                <a:lnTo>
                  <a:pt x="11430" y="9144"/>
                </a:lnTo>
                <a:lnTo>
                  <a:pt x="33646" y="10157"/>
                </a:lnTo>
                <a:lnTo>
                  <a:pt x="84894" y="15523"/>
                </a:lnTo>
                <a:lnTo>
                  <a:pt x="108204" y="23113"/>
                </a:lnTo>
                <a:lnTo>
                  <a:pt x="108204" y="22859"/>
                </a:lnTo>
                <a:lnTo>
                  <a:pt x="108966" y="23621"/>
                </a:lnTo>
                <a:lnTo>
                  <a:pt x="108966" y="22859"/>
                </a:lnTo>
                <a:lnTo>
                  <a:pt x="109728" y="24383"/>
                </a:lnTo>
                <a:lnTo>
                  <a:pt x="109728" y="585216"/>
                </a:lnTo>
                <a:lnTo>
                  <a:pt x="110490" y="585978"/>
                </a:lnTo>
                <a:lnTo>
                  <a:pt x="110490" y="587502"/>
                </a:lnTo>
                <a:lnTo>
                  <a:pt x="111252" y="587502"/>
                </a:lnTo>
                <a:lnTo>
                  <a:pt x="112776" y="589788"/>
                </a:lnTo>
                <a:lnTo>
                  <a:pt x="113538" y="589788"/>
                </a:lnTo>
                <a:lnTo>
                  <a:pt x="113538" y="590550"/>
                </a:lnTo>
                <a:lnTo>
                  <a:pt x="116586" y="592074"/>
                </a:lnTo>
                <a:lnTo>
                  <a:pt x="117348" y="592074"/>
                </a:lnTo>
                <a:lnTo>
                  <a:pt x="118872" y="592988"/>
                </a:lnTo>
                <a:close/>
              </a:path>
              <a:path w="232410" h="1203325">
                <a:moveTo>
                  <a:pt x="108585" y="1179766"/>
                </a:moveTo>
                <a:lnTo>
                  <a:pt x="59469" y="1190696"/>
                </a:lnTo>
                <a:lnTo>
                  <a:pt x="11430" y="1193292"/>
                </a:lnTo>
                <a:lnTo>
                  <a:pt x="0" y="1193292"/>
                </a:lnTo>
                <a:lnTo>
                  <a:pt x="0" y="1203198"/>
                </a:lnTo>
                <a:lnTo>
                  <a:pt x="11430" y="1203198"/>
                </a:lnTo>
                <a:lnTo>
                  <a:pt x="22860" y="1202436"/>
                </a:lnTo>
                <a:lnTo>
                  <a:pt x="35013" y="1202276"/>
                </a:lnTo>
                <a:lnTo>
                  <a:pt x="48067" y="1201569"/>
                </a:lnTo>
                <a:lnTo>
                  <a:pt x="61159" y="1200339"/>
                </a:lnTo>
                <a:lnTo>
                  <a:pt x="73152" y="1198626"/>
                </a:lnTo>
                <a:lnTo>
                  <a:pt x="81534" y="1197102"/>
                </a:lnTo>
                <a:lnTo>
                  <a:pt x="89154" y="1196340"/>
                </a:lnTo>
                <a:lnTo>
                  <a:pt x="96285" y="1194798"/>
                </a:lnTo>
                <a:lnTo>
                  <a:pt x="102217" y="1192896"/>
                </a:lnTo>
                <a:lnTo>
                  <a:pt x="107904" y="1190430"/>
                </a:lnTo>
                <a:lnTo>
                  <a:pt x="108204" y="1190278"/>
                </a:lnTo>
                <a:lnTo>
                  <a:pt x="108204" y="1180338"/>
                </a:lnTo>
                <a:lnTo>
                  <a:pt x="108585" y="1179766"/>
                </a:lnTo>
                <a:close/>
              </a:path>
              <a:path w="232410" h="1203325">
                <a:moveTo>
                  <a:pt x="108966" y="23621"/>
                </a:moveTo>
                <a:lnTo>
                  <a:pt x="108204" y="22859"/>
                </a:lnTo>
                <a:lnTo>
                  <a:pt x="108508" y="23317"/>
                </a:lnTo>
                <a:lnTo>
                  <a:pt x="108966" y="23621"/>
                </a:lnTo>
                <a:close/>
              </a:path>
              <a:path w="232410" h="1203325">
                <a:moveTo>
                  <a:pt x="108508" y="23317"/>
                </a:moveTo>
                <a:lnTo>
                  <a:pt x="108204" y="22859"/>
                </a:lnTo>
                <a:lnTo>
                  <a:pt x="108204" y="23113"/>
                </a:lnTo>
                <a:lnTo>
                  <a:pt x="108508" y="23317"/>
                </a:lnTo>
                <a:close/>
              </a:path>
              <a:path w="232410" h="1203325">
                <a:moveTo>
                  <a:pt x="108966" y="1179576"/>
                </a:moveTo>
                <a:lnTo>
                  <a:pt x="108585" y="1179766"/>
                </a:lnTo>
                <a:lnTo>
                  <a:pt x="108204" y="1180338"/>
                </a:lnTo>
                <a:lnTo>
                  <a:pt x="108966" y="1179576"/>
                </a:lnTo>
                <a:close/>
              </a:path>
              <a:path w="232410" h="1203325">
                <a:moveTo>
                  <a:pt x="227838" y="606552"/>
                </a:moveTo>
                <a:lnTo>
                  <a:pt x="215646" y="605790"/>
                </a:lnTo>
                <a:lnTo>
                  <a:pt x="191807" y="605100"/>
                </a:lnTo>
                <a:lnTo>
                  <a:pt x="167959" y="603418"/>
                </a:lnTo>
                <a:lnTo>
                  <a:pt x="153540" y="601371"/>
                </a:lnTo>
                <a:lnTo>
                  <a:pt x="134403" y="604496"/>
                </a:lnTo>
                <a:lnTo>
                  <a:pt x="112776" y="613410"/>
                </a:lnTo>
                <a:lnTo>
                  <a:pt x="110490" y="615696"/>
                </a:lnTo>
                <a:lnTo>
                  <a:pt x="110490" y="616458"/>
                </a:lnTo>
                <a:lnTo>
                  <a:pt x="109728" y="617220"/>
                </a:lnTo>
                <a:lnTo>
                  <a:pt x="109728" y="1178052"/>
                </a:lnTo>
                <a:lnTo>
                  <a:pt x="108966" y="1179576"/>
                </a:lnTo>
                <a:lnTo>
                  <a:pt x="108204" y="1180338"/>
                </a:lnTo>
                <a:lnTo>
                  <a:pt x="108204" y="1190278"/>
                </a:lnTo>
                <a:lnTo>
                  <a:pt x="114300" y="1187196"/>
                </a:lnTo>
                <a:lnTo>
                  <a:pt x="117348" y="1184148"/>
                </a:lnTo>
                <a:lnTo>
                  <a:pt x="117348" y="1183386"/>
                </a:lnTo>
                <a:lnTo>
                  <a:pt x="118110" y="1182624"/>
                </a:lnTo>
                <a:lnTo>
                  <a:pt x="118110" y="621030"/>
                </a:lnTo>
                <a:lnTo>
                  <a:pt x="119634" y="619506"/>
                </a:lnTo>
                <a:lnTo>
                  <a:pt x="119634" y="619760"/>
                </a:lnTo>
                <a:lnTo>
                  <a:pt x="121158" y="618744"/>
                </a:lnTo>
                <a:lnTo>
                  <a:pt x="168159" y="608871"/>
                </a:lnTo>
                <a:lnTo>
                  <a:pt x="215646" y="606578"/>
                </a:lnTo>
                <a:lnTo>
                  <a:pt x="227838" y="606552"/>
                </a:lnTo>
                <a:close/>
              </a:path>
              <a:path w="232410" h="1203325">
                <a:moveTo>
                  <a:pt x="109728" y="25145"/>
                </a:moveTo>
                <a:lnTo>
                  <a:pt x="108966" y="23621"/>
                </a:lnTo>
                <a:lnTo>
                  <a:pt x="108508" y="23317"/>
                </a:lnTo>
                <a:lnTo>
                  <a:pt x="109728" y="25145"/>
                </a:lnTo>
                <a:close/>
              </a:path>
              <a:path w="232410" h="1203325">
                <a:moveTo>
                  <a:pt x="109728" y="1178052"/>
                </a:moveTo>
                <a:lnTo>
                  <a:pt x="108585" y="1179766"/>
                </a:lnTo>
                <a:lnTo>
                  <a:pt x="108966" y="1179576"/>
                </a:lnTo>
                <a:lnTo>
                  <a:pt x="109728" y="1178052"/>
                </a:lnTo>
                <a:close/>
              </a:path>
              <a:path w="232410" h="1203325">
                <a:moveTo>
                  <a:pt x="109728" y="24383"/>
                </a:moveTo>
                <a:lnTo>
                  <a:pt x="108966" y="22859"/>
                </a:lnTo>
                <a:lnTo>
                  <a:pt x="108966" y="23621"/>
                </a:lnTo>
                <a:lnTo>
                  <a:pt x="109728" y="24383"/>
                </a:lnTo>
                <a:close/>
              </a:path>
              <a:path w="232410" h="1203325">
                <a:moveTo>
                  <a:pt x="109728" y="25145"/>
                </a:moveTo>
                <a:lnTo>
                  <a:pt x="109728" y="24383"/>
                </a:lnTo>
                <a:lnTo>
                  <a:pt x="108966" y="23621"/>
                </a:lnTo>
                <a:lnTo>
                  <a:pt x="109728" y="25145"/>
                </a:lnTo>
                <a:close/>
              </a:path>
              <a:path w="232410" h="1203325">
                <a:moveTo>
                  <a:pt x="109728" y="584454"/>
                </a:moveTo>
                <a:lnTo>
                  <a:pt x="109728" y="25145"/>
                </a:lnTo>
                <a:lnTo>
                  <a:pt x="108966" y="24002"/>
                </a:lnTo>
                <a:lnTo>
                  <a:pt x="108966" y="584454"/>
                </a:lnTo>
                <a:lnTo>
                  <a:pt x="109728" y="584454"/>
                </a:lnTo>
                <a:close/>
              </a:path>
              <a:path w="232410" h="1203325">
                <a:moveTo>
                  <a:pt x="109728" y="1178052"/>
                </a:moveTo>
                <a:lnTo>
                  <a:pt x="109728" y="617982"/>
                </a:lnTo>
                <a:lnTo>
                  <a:pt x="108966" y="618744"/>
                </a:lnTo>
                <a:lnTo>
                  <a:pt x="108966" y="1179195"/>
                </a:lnTo>
                <a:lnTo>
                  <a:pt x="109728" y="1178052"/>
                </a:lnTo>
                <a:close/>
              </a:path>
              <a:path w="232410" h="1203325">
                <a:moveTo>
                  <a:pt x="118872" y="582168"/>
                </a:moveTo>
                <a:lnTo>
                  <a:pt x="118872" y="22859"/>
                </a:lnTo>
                <a:lnTo>
                  <a:pt x="118110" y="22097"/>
                </a:lnTo>
                <a:lnTo>
                  <a:pt x="118110" y="581406"/>
                </a:lnTo>
                <a:lnTo>
                  <a:pt x="118872" y="582168"/>
                </a:lnTo>
                <a:close/>
              </a:path>
              <a:path w="232410" h="1203325">
                <a:moveTo>
                  <a:pt x="119634" y="593445"/>
                </a:moveTo>
                <a:lnTo>
                  <a:pt x="119634" y="582930"/>
                </a:lnTo>
                <a:lnTo>
                  <a:pt x="118110" y="581406"/>
                </a:lnTo>
                <a:lnTo>
                  <a:pt x="118872" y="582930"/>
                </a:lnTo>
                <a:lnTo>
                  <a:pt x="118872" y="592988"/>
                </a:lnTo>
                <a:lnTo>
                  <a:pt x="119634" y="593445"/>
                </a:lnTo>
                <a:close/>
              </a:path>
              <a:path w="232410" h="1203325">
                <a:moveTo>
                  <a:pt x="118872" y="620268"/>
                </a:moveTo>
                <a:lnTo>
                  <a:pt x="118110" y="621030"/>
                </a:lnTo>
                <a:lnTo>
                  <a:pt x="118110" y="621792"/>
                </a:lnTo>
                <a:lnTo>
                  <a:pt x="118872" y="620268"/>
                </a:lnTo>
                <a:close/>
              </a:path>
              <a:path w="232410" h="1203325">
                <a:moveTo>
                  <a:pt x="119329" y="619963"/>
                </a:moveTo>
                <a:lnTo>
                  <a:pt x="118872" y="620268"/>
                </a:lnTo>
                <a:lnTo>
                  <a:pt x="118110" y="621792"/>
                </a:lnTo>
                <a:lnTo>
                  <a:pt x="119329" y="619963"/>
                </a:lnTo>
                <a:close/>
              </a:path>
              <a:path w="232410" h="1203325">
                <a:moveTo>
                  <a:pt x="118872" y="1180338"/>
                </a:moveTo>
                <a:lnTo>
                  <a:pt x="118872" y="620649"/>
                </a:lnTo>
                <a:lnTo>
                  <a:pt x="118110" y="621792"/>
                </a:lnTo>
                <a:lnTo>
                  <a:pt x="118110" y="1181100"/>
                </a:lnTo>
                <a:lnTo>
                  <a:pt x="118872" y="1180338"/>
                </a:lnTo>
                <a:close/>
              </a:path>
              <a:path w="232410" h="1203325">
                <a:moveTo>
                  <a:pt x="121920" y="594547"/>
                </a:moveTo>
                <a:lnTo>
                  <a:pt x="121920" y="584454"/>
                </a:lnTo>
                <a:lnTo>
                  <a:pt x="118872" y="582168"/>
                </a:lnTo>
                <a:lnTo>
                  <a:pt x="119634" y="582930"/>
                </a:lnTo>
                <a:lnTo>
                  <a:pt x="119634" y="593445"/>
                </a:lnTo>
                <a:lnTo>
                  <a:pt x="121158" y="594360"/>
                </a:lnTo>
                <a:lnTo>
                  <a:pt x="121920" y="594547"/>
                </a:lnTo>
                <a:close/>
              </a:path>
              <a:path w="232410" h="1203325">
                <a:moveTo>
                  <a:pt x="119634" y="619506"/>
                </a:moveTo>
                <a:lnTo>
                  <a:pt x="118872" y="620268"/>
                </a:lnTo>
                <a:lnTo>
                  <a:pt x="119329" y="619963"/>
                </a:lnTo>
                <a:lnTo>
                  <a:pt x="119634" y="619506"/>
                </a:lnTo>
                <a:close/>
              </a:path>
              <a:path w="232410" h="1203325">
                <a:moveTo>
                  <a:pt x="119634" y="619760"/>
                </a:moveTo>
                <a:lnTo>
                  <a:pt x="119634" y="619506"/>
                </a:lnTo>
                <a:lnTo>
                  <a:pt x="119329" y="619963"/>
                </a:lnTo>
                <a:lnTo>
                  <a:pt x="119634" y="619760"/>
                </a:lnTo>
                <a:close/>
              </a:path>
              <a:path w="232410" h="1203325">
                <a:moveTo>
                  <a:pt x="216408" y="596646"/>
                </a:moveTo>
                <a:lnTo>
                  <a:pt x="170140" y="594117"/>
                </a:lnTo>
                <a:lnTo>
                  <a:pt x="124968" y="585216"/>
                </a:lnTo>
                <a:lnTo>
                  <a:pt x="121158" y="583692"/>
                </a:lnTo>
                <a:lnTo>
                  <a:pt x="121920" y="584454"/>
                </a:lnTo>
                <a:lnTo>
                  <a:pt x="121920" y="594547"/>
                </a:lnTo>
                <a:lnTo>
                  <a:pt x="144331" y="600064"/>
                </a:lnTo>
                <a:lnTo>
                  <a:pt x="153540" y="601371"/>
                </a:lnTo>
                <a:lnTo>
                  <a:pt x="163053" y="599817"/>
                </a:lnTo>
                <a:lnTo>
                  <a:pt x="192473" y="597743"/>
                </a:lnTo>
                <a:lnTo>
                  <a:pt x="216408" y="596646"/>
                </a:lnTo>
                <a:close/>
              </a:path>
              <a:path w="232410" h="1203325">
                <a:moveTo>
                  <a:pt x="232410" y="604266"/>
                </a:moveTo>
                <a:lnTo>
                  <a:pt x="232410" y="598932"/>
                </a:lnTo>
                <a:lnTo>
                  <a:pt x="230124" y="596646"/>
                </a:lnTo>
                <a:lnTo>
                  <a:pt x="215646" y="596680"/>
                </a:lnTo>
                <a:lnTo>
                  <a:pt x="192473" y="597743"/>
                </a:lnTo>
                <a:lnTo>
                  <a:pt x="163053" y="599817"/>
                </a:lnTo>
                <a:lnTo>
                  <a:pt x="153540" y="601371"/>
                </a:lnTo>
                <a:lnTo>
                  <a:pt x="167959" y="603418"/>
                </a:lnTo>
                <a:lnTo>
                  <a:pt x="191807" y="605100"/>
                </a:lnTo>
                <a:lnTo>
                  <a:pt x="215646" y="605790"/>
                </a:lnTo>
                <a:lnTo>
                  <a:pt x="227838" y="606552"/>
                </a:lnTo>
                <a:lnTo>
                  <a:pt x="230124" y="606552"/>
                </a:lnTo>
                <a:lnTo>
                  <a:pt x="232410" y="604266"/>
                </a:lnTo>
                <a:close/>
              </a:path>
            </a:pathLst>
          </a:custGeom>
          <a:solidFill>
            <a:srgbClr val="497D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5787523" y="3234181"/>
            <a:ext cx="2020570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Calibri"/>
                <a:cs typeface="Calibri"/>
              </a:rPr>
              <a:t>relleno</a:t>
            </a:r>
            <a:r>
              <a:rPr sz="1000" spc="-20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de</a:t>
            </a:r>
            <a:r>
              <a:rPr sz="1000" spc="-10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arrays</a:t>
            </a:r>
            <a:r>
              <a:rPr sz="1000" spc="-2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para</a:t>
            </a:r>
            <a:r>
              <a:rPr sz="1000" spc="-1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funciones</a:t>
            </a:r>
            <a:r>
              <a:rPr sz="1000" spc="-2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“plot”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3434C07-4A5B-4CAB-8DA0-498C2B6521D3}"/>
              </a:ext>
            </a:extLst>
          </p:cNvPr>
          <p:cNvSpPr txBox="1"/>
          <p:nvPr/>
        </p:nvSpPr>
        <p:spPr>
          <a:xfrm>
            <a:off x="3350260" y="3106928"/>
            <a:ext cx="534924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spc="-20" dirty="0" err="1">
                <a:latin typeface="Calibri"/>
                <a:cs typeface="Calibri"/>
              </a:rPr>
              <a:t>ArrayBETA</a:t>
            </a:r>
            <a:r>
              <a:rPr lang="en-GB" sz="1200" spc="-20" dirty="0">
                <a:latin typeface="Calibri"/>
                <a:cs typeface="Calibri"/>
              </a:rPr>
              <a:t>(count)=BETA;</a:t>
            </a:r>
          </a:p>
          <a:p>
            <a:r>
              <a:rPr lang="en-GB" sz="1200" spc="-20" dirty="0" err="1">
                <a:latin typeface="Calibri"/>
                <a:cs typeface="Calibri"/>
              </a:rPr>
              <a:t>ArrayBETAH</a:t>
            </a:r>
            <a:r>
              <a:rPr lang="en-GB" sz="1200" spc="-20" dirty="0">
                <a:latin typeface="Calibri"/>
                <a:cs typeface="Calibri"/>
              </a:rPr>
              <a:t>(count)=BETAH;</a:t>
            </a:r>
          </a:p>
          <a:p>
            <a:r>
              <a:rPr lang="en-GB" sz="1200" spc="-20" dirty="0" err="1">
                <a:latin typeface="Calibri"/>
                <a:cs typeface="Calibri"/>
              </a:rPr>
              <a:t>ArrayERRBETA</a:t>
            </a:r>
            <a:r>
              <a:rPr lang="en-GB" sz="1200" spc="-20" dirty="0">
                <a:latin typeface="Calibri"/>
                <a:cs typeface="Calibri"/>
              </a:rPr>
              <a:t>(count)=ERRBETA;</a:t>
            </a:r>
          </a:p>
          <a:p>
            <a:r>
              <a:rPr lang="en-GB" sz="1200" spc="-20" dirty="0">
                <a:latin typeface="Calibri"/>
                <a:cs typeface="Calibri"/>
              </a:rPr>
              <a:t>ArraySP33(count)=SP33;</a:t>
            </a:r>
          </a:p>
          <a:p>
            <a:r>
              <a:rPr lang="en-GB" sz="1200" spc="-20" dirty="0">
                <a:latin typeface="Calibri"/>
                <a:cs typeface="Calibri"/>
              </a:rPr>
              <a:t>ArraySP33P(count)=SP33P;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/>
          <p:nvPr/>
        </p:nvSpPr>
        <p:spPr>
          <a:xfrm>
            <a:off x="1585607" y="673619"/>
            <a:ext cx="9525" cy="504190"/>
          </a:xfrm>
          <a:custGeom>
            <a:avLst/>
            <a:gdLst/>
            <a:ahLst/>
            <a:cxnLst/>
            <a:rect l="l" t="t" r="r" b="b"/>
            <a:pathLst>
              <a:path w="9525" h="504190">
                <a:moveTo>
                  <a:pt x="9144" y="466344"/>
                </a:moveTo>
                <a:lnTo>
                  <a:pt x="0" y="466344"/>
                </a:lnTo>
                <a:lnTo>
                  <a:pt x="0" y="503682"/>
                </a:lnTo>
                <a:lnTo>
                  <a:pt x="9144" y="503682"/>
                </a:lnTo>
                <a:lnTo>
                  <a:pt x="9144" y="466344"/>
                </a:lnTo>
                <a:close/>
              </a:path>
              <a:path w="9525" h="504190">
                <a:moveTo>
                  <a:pt x="9144" y="400050"/>
                </a:moveTo>
                <a:lnTo>
                  <a:pt x="0" y="400050"/>
                </a:lnTo>
                <a:lnTo>
                  <a:pt x="0" y="438150"/>
                </a:lnTo>
                <a:lnTo>
                  <a:pt x="9144" y="438150"/>
                </a:lnTo>
                <a:lnTo>
                  <a:pt x="9144" y="400050"/>
                </a:lnTo>
                <a:close/>
              </a:path>
              <a:path w="9525" h="504190">
                <a:moveTo>
                  <a:pt x="9144" y="332994"/>
                </a:moveTo>
                <a:lnTo>
                  <a:pt x="0" y="332994"/>
                </a:lnTo>
                <a:lnTo>
                  <a:pt x="0" y="371094"/>
                </a:lnTo>
                <a:lnTo>
                  <a:pt x="9144" y="371094"/>
                </a:lnTo>
                <a:lnTo>
                  <a:pt x="9144" y="332994"/>
                </a:lnTo>
                <a:close/>
              </a:path>
              <a:path w="9525" h="504190">
                <a:moveTo>
                  <a:pt x="9144" y="266700"/>
                </a:moveTo>
                <a:lnTo>
                  <a:pt x="0" y="266700"/>
                </a:lnTo>
                <a:lnTo>
                  <a:pt x="0" y="304800"/>
                </a:lnTo>
                <a:lnTo>
                  <a:pt x="9144" y="304800"/>
                </a:lnTo>
                <a:lnTo>
                  <a:pt x="9144" y="266700"/>
                </a:lnTo>
                <a:close/>
              </a:path>
              <a:path w="9525" h="504190">
                <a:moveTo>
                  <a:pt x="9144" y="199644"/>
                </a:moveTo>
                <a:lnTo>
                  <a:pt x="0" y="199644"/>
                </a:lnTo>
                <a:lnTo>
                  <a:pt x="0" y="237744"/>
                </a:lnTo>
                <a:lnTo>
                  <a:pt x="9144" y="237744"/>
                </a:lnTo>
                <a:lnTo>
                  <a:pt x="9144" y="199644"/>
                </a:lnTo>
                <a:close/>
              </a:path>
              <a:path w="9525" h="504190">
                <a:moveTo>
                  <a:pt x="9144" y="133350"/>
                </a:moveTo>
                <a:lnTo>
                  <a:pt x="0" y="133350"/>
                </a:lnTo>
                <a:lnTo>
                  <a:pt x="0" y="171450"/>
                </a:lnTo>
                <a:lnTo>
                  <a:pt x="9144" y="171450"/>
                </a:lnTo>
                <a:lnTo>
                  <a:pt x="9144" y="133350"/>
                </a:lnTo>
                <a:close/>
              </a:path>
              <a:path w="9525" h="504190">
                <a:moveTo>
                  <a:pt x="9144" y="66294"/>
                </a:moveTo>
                <a:lnTo>
                  <a:pt x="0" y="66294"/>
                </a:lnTo>
                <a:lnTo>
                  <a:pt x="0" y="104394"/>
                </a:lnTo>
                <a:lnTo>
                  <a:pt x="9144" y="104394"/>
                </a:lnTo>
                <a:lnTo>
                  <a:pt x="9144" y="66294"/>
                </a:lnTo>
                <a:close/>
              </a:path>
              <a:path w="9525" h="504190">
                <a:moveTo>
                  <a:pt x="9144" y="0"/>
                </a:moveTo>
                <a:lnTo>
                  <a:pt x="0" y="0"/>
                </a:lnTo>
                <a:lnTo>
                  <a:pt x="0" y="38100"/>
                </a:lnTo>
                <a:lnTo>
                  <a:pt x="9144" y="38100"/>
                </a:lnTo>
                <a:lnTo>
                  <a:pt x="914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993BE05-E277-4C81-B191-35206C23C6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8100" y="1419225"/>
            <a:ext cx="3772426" cy="391532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33583" y="414320"/>
            <a:ext cx="8805545" cy="6673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31600"/>
              </a:lnSpc>
              <a:spcBef>
                <a:spcPts val="95"/>
              </a:spcBef>
            </a:pPr>
            <a:r>
              <a:rPr sz="1600" spc="-5" dirty="0">
                <a:latin typeface="Arial MT"/>
                <a:cs typeface="Arial MT"/>
              </a:rPr>
              <a:t>La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ecuación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de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medida,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requerida</a:t>
            </a:r>
            <a:r>
              <a:rPr sz="1600" spc="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para</a:t>
            </a:r>
            <a:r>
              <a:rPr sz="1600" spc="2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la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aplicación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del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filtro</a:t>
            </a:r>
            <a:r>
              <a:rPr sz="1600" spc="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de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Kalman linealizado,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se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considera </a:t>
            </a:r>
            <a:r>
              <a:rPr sz="1600" spc="-43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que es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una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función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no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lineal de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los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estados,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esto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es</a:t>
            </a:r>
            <a:endParaRPr sz="1600">
              <a:latin typeface="Arial MT"/>
              <a:cs typeface="Arial MT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32305" y="1416969"/>
            <a:ext cx="1164904" cy="23346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910723" y="1841086"/>
            <a:ext cx="8630920" cy="706120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 marR="5080">
              <a:lnSpc>
                <a:spcPct val="135200"/>
              </a:lnSpc>
              <a:spcBef>
                <a:spcPts val="25"/>
              </a:spcBef>
              <a:tabLst>
                <a:tab pos="862330" algn="l"/>
                <a:tab pos="5349875" algn="l"/>
              </a:tabLst>
            </a:pPr>
            <a:r>
              <a:rPr sz="1600" spc="-5" dirty="0">
                <a:latin typeface="Arial MT"/>
                <a:cs typeface="Arial MT"/>
              </a:rPr>
              <a:t>donde	es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el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ruido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de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medida,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el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cual se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considera </a:t>
            </a:r>
            <a:r>
              <a:rPr sz="1600" spc="-5" dirty="0">
                <a:latin typeface="Arial MT"/>
                <a:cs typeface="Arial MT"/>
              </a:rPr>
              <a:t>que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es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un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proceso aleatorio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incorrelado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de </a:t>
            </a:r>
            <a:r>
              <a:rPr sz="1600" spc="-43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media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800" spc="-15" dirty="0">
                <a:latin typeface="Calibri"/>
                <a:cs typeface="Calibri"/>
              </a:rPr>
              <a:t>cero,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descrito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por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la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matriz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del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ruido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de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medida	,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definida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como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68711" y="2019752"/>
            <a:ext cx="133581" cy="133492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986157" y="2264663"/>
            <a:ext cx="296418" cy="304038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515009" y="2817934"/>
            <a:ext cx="1065079" cy="299641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2698" y="341929"/>
            <a:ext cx="9003665" cy="53276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56210" marR="215265">
              <a:lnSpc>
                <a:spcPct val="131600"/>
              </a:lnSpc>
              <a:spcBef>
                <a:spcPts val="95"/>
              </a:spcBef>
            </a:pPr>
            <a:r>
              <a:rPr sz="1600" spc="-5" dirty="0">
                <a:latin typeface="Arial MT"/>
                <a:cs typeface="Arial MT"/>
              </a:rPr>
              <a:t>Del listado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se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puede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ver como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inicialmente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el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coeficiente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balístico real</a:t>
            </a:r>
            <a:r>
              <a:rPr sz="1600" dirty="0">
                <a:latin typeface="Arial MT"/>
                <a:cs typeface="Arial MT"/>
              </a:rPr>
              <a:t> y </a:t>
            </a:r>
            <a:r>
              <a:rPr sz="1600" spc="-5" dirty="0">
                <a:latin typeface="Arial MT"/>
                <a:cs typeface="Arial MT"/>
              </a:rPr>
              <a:t>nominal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son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idénticos </a:t>
            </a:r>
            <a:r>
              <a:rPr sz="1600" dirty="0">
                <a:latin typeface="Arial MT"/>
                <a:cs typeface="Arial MT"/>
              </a:rPr>
              <a:t>y </a:t>
            </a:r>
            <a:r>
              <a:rPr sz="1600" spc="-43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establecidos</a:t>
            </a:r>
            <a:r>
              <a:rPr sz="1600" spc="-2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a </a:t>
            </a:r>
            <a:r>
              <a:rPr sz="1600" spc="-5" dirty="0">
                <a:latin typeface="Arial MT"/>
                <a:cs typeface="Arial MT"/>
              </a:rPr>
              <a:t>500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lb/ft</a:t>
            </a:r>
            <a:r>
              <a:rPr sz="1575" spc="-7" baseline="26455" dirty="0">
                <a:latin typeface="Arial MT"/>
                <a:cs typeface="Arial MT"/>
              </a:rPr>
              <a:t>2</a:t>
            </a:r>
            <a:r>
              <a:rPr sz="1600" spc="-5" dirty="0">
                <a:latin typeface="Arial MT"/>
                <a:cs typeface="Arial MT"/>
              </a:rPr>
              <a:t>.</a:t>
            </a:r>
            <a:endParaRPr sz="1600">
              <a:latin typeface="Arial MT"/>
              <a:cs typeface="Arial MT"/>
            </a:endParaRPr>
          </a:p>
          <a:p>
            <a:pPr marL="116839" marR="68580">
              <a:lnSpc>
                <a:spcPct val="131600"/>
              </a:lnSpc>
              <a:spcBef>
                <a:spcPts val="1220"/>
              </a:spcBef>
            </a:pPr>
            <a:r>
              <a:rPr sz="1600" spc="-5" dirty="0">
                <a:latin typeface="Arial MT"/>
                <a:cs typeface="Arial MT"/>
              </a:rPr>
              <a:t>Por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ello,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inicialmente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tenemos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una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trayectoria</a:t>
            </a:r>
            <a:r>
              <a:rPr sz="1600" spc="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nominal perfecta,</a:t>
            </a:r>
            <a:r>
              <a:rPr sz="1600" spc="2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ya</a:t>
            </a:r>
            <a:r>
              <a:rPr sz="1600" spc="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que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es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idéntica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a </a:t>
            </a:r>
            <a:r>
              <a:rPr sz="1600" spc="-5" dirty="0">
                <a:latin typeface="Arial MT"/>
                <a:cs typeface="Arial MT"/>
              </a:rPr>
              <a:t>la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trayectoria </a:t>
            </a:r>
            <a:r>
              <a:rPr sz="1600" spc="-43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real.</a:t>
            </a:r>
            <a:endParaRPr sz="1600">
              <a:latin typeface="Arial MT"/>
              <a:cs typeface="Arial MT"/>
            </a:endParaRPr>
          </a:p>
          <a:p>
            <a:pPr marL="88900" marR="177800">
              <a:lnSpc>
                <a:spcPct val="140800"/>
              </a:lnSpc>
              <a:spcBef>
                <a:spcPts val="1350"/>
              </a:spcBef>
            </a:pPr>
            <a:r>
              <a:rPr sz="1600" spc="-5" dirty="0">
                <a:latin typeface="Arial MT"/>
                <a:cs typeface="Arial MT"/>
              </a:rPr>
              <a:t>Podemos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ver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como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inicialmente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hay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ruido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de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proceso,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y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que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el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tercer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elemento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de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la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diagonal de </a:t>
            </a:r>
            <a:r>
              <a:rPr sz="1600" spc="-43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la matriz de covarianza inicial se ha establecido con valor </a:t>
            </a:r>
            <a:r>
              <a:rPr sz="1600" dirty="0">
                <a:latin typeface="Arial MT"/>
                <a:cs typeface="Arial MT"/>
              </a:rPr>
              <a:t>300</a:t>
            </a:r>
            <a:r>
              <a:rPr sz="1575" baseline="26455" dirty="0">
                <a:latin typeface="Arial MT"/>
                <a:cs typeface="Arial MT"/>
              </a:rPr>
              <a:t>2</a:t>
            </a:r>
            <a:r>
              <a:rPr sz="1575" spc="7" baseline="2645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reflejando la incertidumbre que 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creemos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tener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en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nuestra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primera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estimación del coeficiente balístico.</a:t>
            </a:r>
            <a:endParaRPr sz="16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900">
              <a:latin typeface="Arial MT"/>
              <a:cs typeface="Arial MT"/>
            </a:endParaRPr>
          </a:p>
          <a:p>
            <a:pPr marL="84455" marR="236220">
              <a:lnSpc>
                <a:spcPct val="150000"/>
              </a:lnSpc>
            </a:pPr>
            <a:r>
              <a:rPr sz="1600" spc="-5" dirty="0">
                <a:latin typeface="Arial MT"/>
                <a:cs typeface="Arial MT"/>
              </a:rPr>
              <a:t>Esto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es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realmente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sería</a:t>
            </a:r>
            <a:r>
              <a:rPr sz="1600" spc="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una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simulación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de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ficción,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ya que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sabemos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realmente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que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el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coeficiente </a:t>
            </a:r>
            <a:r>
              <a:rPr sz="1600" spc="-43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balístico inicial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tomado</a:t>
            </a:r>
            <a:r>
              <a:rPr sz="1600" spc="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en la trayectoria</a:t>
            </a:r>
            <a:r>
              <a:rPr sz="1600" spc="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nominal,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virtuosamente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coincide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con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el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verdadero.</a:t>
            </a:r>
            <a:endParaRPr sz="16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200">
              <a:latin typeface="Arial MT"/>
              <a:cs typeface="Arial MT"/>
            </a:endParaRPr>
          </a:p>
          <a:p>
            <a:pPr marL="66675" marR="120650">
              <a:lnSpc>
                <a:spcPct val="131600"/>
              </a:lnSpc>
            </a:pPr>
            <a:r>
              <a:rPr sz="1600" spc="-5" dirty="0">
                <a:latin typeface="Arial MT"/>
                <a:cs typeface="Arial MT"/>
              </a:rPr>
              <a:t>Las estimaciones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de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los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estados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de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error</a:t>
            </a:r>
            <a:r>
              <a:rPr sz="1600" spc="2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del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filtro</a:t>
            </a:r>
            <a:r>
              <a:rPr sz="1600" spc="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se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han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inicializado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a </a:t>
            </a:r>
            <a:r>
              <a:rPr sz="1600" spc="-5" dirty="0">
                <a:latin typeface="Arial MT"/>
                <a:cs typeface="Arial MT"/>
              </a:rPr>
              <a:t>valor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cero,</a:t>
            </a:r>
            <a:r>
              <a:rPr sz="1600" spc="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excepto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para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el </a:t>
            </a:r>
            <a:r>
              <a:rPr sz="1600" spc="-43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estado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de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error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del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coeficiente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balístico,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que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se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ha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establecido </a:t>
            </a:r>
            <a:r>
              <a:rPr sz="1600" dirty="0">
                <a:latin typeface="Arial MT"/>
                <a:cs typeface="Arial MT"/>
              </a:rPr>
              <a:t>a</a:t>
            </a:r>
            <a:r>
              <a:rPr sz="1600" spc="10" dirty="0">
                <a:latin typeface="Arial MT"/>
                <a:cs typeface="Arial MT"/>
              </a:rPr>
              <a:t> </a:t>
            </a:r>
            <a:r>
              <a:rPr sz="1600" spc="-5" dirty="0">
                <a:latin typeface="Symbol"/>
                <a:cs typeface="Symbol"/>
              </a:rPr>
              <a:t></a:t>
            </a:r>
            <a:r>
              <a:rPr sz="1600" spc="-5" dirty="0">
                <a:latin typeface="Arial MT"/>
                <a:cs typeface="Arial MT"/>
              </a:rPr>
              <a:t>300 lb/ft</a:t>
            </a:r>
            <a:r>
              <a:rPr sz="1575" spc="-7" baseline="26455" dirty="0">
                <a:latin typeface="Arial MT"/>
                <a:cs typeface="Arial MT"/>
              </a:rPr>
              <a:t>2</a:t>
            </a:r>
            <a:r>
              <a:rPr sz="1600" spc="-5" dirty="0">
                <a:latin typeface="Arial MT"/>
                <a:cs typeface="Arial MT"/>
              </a:rPr>
              <a:t>.</a:t>
            </a:r>
            <a:endParaRPr sz="16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1900">
              <a:latin typeface="Arial MT"/>
              <a:cs typeface="Arial MT"/>
            </a:endParaRPr>
          </a:p>
          <a:p>
            <a:pPr marL="110489">
              <a:lnSpc>
                <a:spcPct val="100000"/>
              </a:lnSpc>
              <a:spcBef>
                <a:spcPts val="1255"/>
              </a:spcBef>
            </a:pPr>
            <a:r>
              <a:rPr sz="1600" spc="-5" dirty="0">
                <a:latin typeface="Arial MT"/>
                <a:cs typeface="Arial MT"/>
              </a:rPr>
              <a:t>La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desviación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típica</a:t>
            </a:r>
            <a:r>
              <a:rPr sz="1600" spc="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del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ruido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en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nuestra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medida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de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la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altura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es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de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25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ft.</a:t>
            </a:r>
            <a:endParaRPr sz="16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539750"/>
            <a:ext cx="8839200" cy="622935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2451849-E416-4E98-925A-87790706B860}"/>
              </a:ext>
            </a:extLst>
          </p:cNvPr>
          <p:cNvSpPr/>
          <p:nvPr/>
        </p:nvSpPr>
        <p:spPr>
          <a:xfrm>
            <a:off x="2146300" y="1114425"/>
            <a:ext cx="6553200" cy="3886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C6A9E8B-7796-40D5-9713-A04E2B5FB1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4240" y="1000125"/>
            <a:ext cx="5334000" cy="40005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 rotWithShape="1">
          <a:blip r:embed="rId2" cstate="print"/>
          <a:srcRect b="77877"/>
          <a:stretch/>
        </p:blipFill>
        <p:spPr>
          <a:xfrm>
            <a:off x="946150" y="546100"/>
            <a:ext cx="8699500" cy="10255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B9CAD77-8DC8-4654-9FD5-938DDA88D0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3900" y="1571625"/>
            <a:ext cx="6980767" cy="5235575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520700"/>
            <a:ext cx="8775700" cy="612775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DCD5488-BF77-406F-936D-178A21B92613}"/>
              </a:ext>
            </a:extLst>
          </p:cNvPr>
          <p:cNvSpPr/>
          <p:nvPr/>
        </p:nvSpPr>
        <p:spPr>
          <a:xfrm>
            <a:off x="2146300" y="2409825"/>
            <a:ext cx="5943600" cy="381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7535A85-A00E-4726-A6E2-8998024496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5250" y="2231390"/>
            <a:ext cx="5334000" cy="40005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98500" y="581025"/>
            <a:ext cx="8743950" cy="55499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76B680D-7C7B-42F8-BEBC-324A1A957883}"/>
              </a:ext>
            </a:extLst>
          </p:cNvPr>
          <p:cNvSpPr/>
          <p:nvPr/>
        </p:nvSpPr>
        <p:spPr>
          <a:xfrm>
            <a:off x="1917700" y="1495425"/>
            <a:ext cx="6477000" cy="3733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9B47335-4706-4929-8724-49C6BD8C95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2100" y="1228725"/>
            <a:ext cx="5334000" cy="40005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89000" y="520700"/>
            <a:ext cx="8801100" cy="612775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2A11D70-8D8C-4F7D-9C4D-F0E5D6F1BF34}"/>
              </a:ext>
            </a:extLst>
          </p:cNvPr>
          <p:cNvSpPr/>
          <p:nvPr/>
        </p:nvSpPr>
        <p:spPr>
          <a:xfrm>
            <a:off x="2451100" y="2409825"/>
            <a:ext cx="5867400" cy="3581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7CCA7D4-CAFD-4C35-9CA7-8FAF10E926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0700" y="2200275"/>
            <a:ext cx="5105400" cy="382905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76300" y="520700"/>
            <a:ext cx="8978900" cy="58039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66166F0-8430-4538-A39D-72C448A4329E}"/>
              </a:ext>
            </a:extLst>
          </p:cNvPr>
          <p:cNvSpPr/>
          <p:nvPr/>
        </p:nvSpPr>
        <p:spPr>
          <a:xfrm>
            <a:off x="2298700" y="1190625"/>
            <a:ext cx="6248400" cy="3733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8796F61-C6DB-49FF-BF35-9A2600133F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5900" y="1190625"/>
            <a:ext cx="5334000" cy="40005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20750" y="520700"/>
            <a:ext cx="8896350" cy="617855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B219773-29F0-42BE-A104-F994AD29123C}"/>
              </a:ext>
            </a:extLst>
          </p:cNvPr>
          <p:cNvSpPr/>
          <p:nvPr/>
        </p:nvSpPr>
        <p:spPr>
          <a:xfrm>
            <a:off x="2374900" y="1876425"/>
            <a:ext cx="6172200" cy="3657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8F7ADC1-AF77-4DEA-A1E0-E84DA8F1A6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9700" y="1781175"/>
            <a:ext cx="5334000" cy="40005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95350" y="520700"/>
            <a:ext cx="8839200" cy="57785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1CB03BA-9707-4D8A-AAD0-710A0BFE1DC9}"/>
              </a:ext>
            </a:extLst>
          </p:cNvPr>
          <p:cNvSpPr/>
          <p:nvPr/>
        </p:nvSpPr>
        <p:spPr>
          <a:xfrm>
            <a:off x="2222500" y="1190625"/>
            <a:ext cx="5943600" cy="3581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25C504B-4E66-4DB1-A200-6472607CB6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9700" y="981075"/>
            <a:ext cx="5334000" cy="40005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3723" y="359451"/>
            <a:ext cx="8935085" cy="52006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1600" marR="176530">
              <a:lnSpc>
                <a:spcPct val="150000"/>
              </a:lnSpc>
              <a:spcBef>
                <a:spcPts val="100"/>
              </a:spcBef>
            </a:pPr>
            <a:r>
              <a:rPr sz="1600" spc="-5" dirty="0">
                <a:latin typeface="Arial MT"/>
                <a:cs typeface="Arial MT"/>
              </a:rPr>
              <a:t>Los experimentos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también</a:t>
            </a:r>
            <a:r>
              <a:rPr sz="1600" spc="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se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han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llevado </a:t>
            </a:r>
            <a:r>
              <a:rPr sz="1600" dirty="0">
                <a:latin typeface="Arial MT"/>
                <a:cs typeface="Arial MT"/>
              </a:rPr>
              <a:t>a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cabo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de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manera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que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el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coeficiente balístico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nominal </a:t>
            </a:r>
            <a:r>
              <a:rPr sz="1600" spc="-43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se disminuyera desde 500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lb/ft</a:t>
            </a:r>
            <a:r>
              <a:rPr sz="1575" spc="-7" baseline="26455" dirty="0">
                <a:latin typeface="Arial MT"/>
                <a:cs typeface="Arial MT"/>
              </a:rPr>
              <a:t>2</a:t>
            </a:r>
            <a:r>
              <a:rPr sz="1575" spc="247" baseline="2645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hasta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100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lb/ft</a:t>
            </a:r>
            <a:r>
              <a:rPr sz="1575" spc="-7" baseline="26455" dirty="0">
                <a:latin typeface="Arial MT"/>
                <a:cs typeface="Arial MT"/>
              </a:rPr>
              <a:t>2</a:t>
            </a:r>
            <a:r>
              <a:rPr sz="1575" spc="277" baseline="2645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en pasos de 100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lb/ft</a:t>
            </a:r>
            <a:r>
              <a:rPr sz="1575" spc="-7" baseline="26455" dirty="0">
                <a:latin typeface="Arial MT"/>
                <a:cs typeface="Arial MT"/>
              </a:rPr>
              <a:t>2</a:t>
            </a:r>
            <a:r>
              <a:rPr sz="1575" spc="277" baseline="2645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.</a:t>
            </a:r>
            <a:endParaRPr sz="1600">
              <a:latin typeface="Arial MT"/>
              <a:cs typeface="Arial MT"/>
            </a:endParaRPr>
          </a:p>
          <a:p>
            <a:pPr marL="115570" marR="335915">
              <a:lnSpc>
                <a:spcPct val="150000"/>
              </a:lnSpc>
              <a:spcBef>
                <a:spcPts val="1330"/>
              </a:spcBef>
            </a:pPr>
            <a:r>
              <a:rPr sz="1600" spc="-5" dirty="0">
                <a:latin typeface="Arial MT"/>
                <a:cs typeface="Arial MT"/>
              </a:rPr>
              <a:t>El filtro</a:t>
            </a:r>
            <a:r>
              <a:rPr sz="1600" spc="2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de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Kalman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linealizado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daba estimaciones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excelentes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cuando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el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coeficiente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balístico se </a:t>
            </a:r>
            <a:r>
              <a:rPr sz="1600" spc="-43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reducía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en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un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20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%,</a:t>
            </a:r>
            <a:r>
              <a:rPr sz="1600" spc="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esto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es,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de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500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lb/ft</a:t>
            </a:r>
            <a:r>
              <a:rPr sz="1575" spc="-7" baseline="26455" dirty="0">
                <a:latin typeface="Arial MT"/>
                <a:cs typeface="Arial MT"/>
              </a:rPr>
              <a:t>2</a:t>
            </a:r>
            <a:r>
              <a:rPr sz="1575" spc="67" baseline="2645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a</a:t>
            </a:r>
            <a:r>
              <a:rPr sz="1600" spc="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400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lb/ft</a:t>
            </a:r>
            <a:r>
              <a:rPr sz="1575" spc="-7" baseline="26455" dirty="0">
                <a:latin typeface="Arial MT"/>
                <a:cs typeface="Arial MT"/>
              </a:rPr>
              <a:t>2</a:t>
            </a:r>
            <a:r>
              <a:rPr sz="1575" spc="254" baseline="2645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.</a:t>
            </a:r>
            <a:endParaRPr sz="16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450">
              <a:latin typeface="Arial MT"/>
              <a:cs typeface="Arial MT"/>
            </a:endParaRPr>
          </a:p>
          <a:p>
            <a:pPr marL="162560" marR="452120" indent="-57150">
              <a:lnSpc>
                <a:spcPct val="131600"/>
              </a:lnSpc>
            </a:pPr>
            <a:r>
              <a:rPr sz="1600" spc="-5" dirty="0">
                <a:latin typeface="Arial MT"/>
                <a:cs typeface="Arial MT"/>
              </a:rPr>
              <a:t>Las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estimaciones se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deterioraban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algo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cuando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se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redujo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en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un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40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%,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esto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es,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de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500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lb/ft</a:t>
            </a:r>
            <a:r>
              <a:rPr sz="1575" spc="-7" baseline="26455" dirty="0">
                <a:latin typeface="Arial MT"/>
                <a:cs typeface="Arial MT"/>
              </a:rPr>
              <a:t>2</a:t>
            </a:r>
            <a:r>
              <a:rPr sz="1575" spc="75" baseline="2645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a </a:t>
            </a:r>
            <a:r>
              <a:rPr sz="1600" spc="-43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300 lb/ft</a:t>
            </a:r>
            <a:r>
              <a:rPr sz="1575" spc="-7" baseline="26455" dirty="0">
                <a:latin typeface="Arial MT"/>
                <a:cs typeface="Arial MT"/>
              </a:rPr>
              <a:t>2</a:t>
            </a:r>
            <a:r>
              <a:rPr sz="1575" spc="247" baseline="2645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.</a:t>
            </a:r>
            <a:endParaRPr sz="16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650">
              <a:latin typeface="Arial MT"/>
              <a:cs typeface="Arial MT"/>
            </a:endParaRPr>
          </a:p>
          <a:p>
            <a:pPr marL="141605">
              <a:lnSpc>
                <a:spcPct val="100000"/>
              </a:lnSpc>
            </a:pPr>
            <a:r>
              <a:rPr sz="1600" spc="-5" dirty="0">
                <a:latin typeface="Arial MT"/>
                <a:cs typeface="Arial MT"/>
              </a:rPr>
              <a:t>En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este caso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los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errores</a:t>
            </a:r>
            <a:r>
              <a:rPr sz="1600" spc="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en la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estimación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estaban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por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encima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del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límite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teórico.</a:t>
            </a:r>
            <a:endParaRPr sz="16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650">
              <a:latin typeface="Arial MT"/>
              <a:cs typeface="Arial MT"/>
            </a:endParaRPr>
          </a:p>
          <a:p>
            <a:pPr marL="172720" marR="565785" indent="-57150">
              <a:lnSpc>
                <a:spcPct val="131600"/>
              </a:lnSpc>
            </a:pPr>
            <a:r>
              <a:rPr sz="1600" spc="-5" dirty="0">
                <a:latin typeface="Arial MT"/>
                <a:cs typeface="Arial MT"/>
              </a:rPr>
              <a:t>Sin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embargo,</a:t>
            </a:r>
            <a:r>
              <a:rPr sz="1600" spc="2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al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reducir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en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un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60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% </a:t>
            </a:r>
            <a:r>
              <a:rPr sz="1600" spc="-5" dirty="0">
                <a:latin typeface="Arial MT"/>
                <a:cs typeface="Arial MT"/>
              </a:rPr>
              <a:t>el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coeficiente balístico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nominal,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esto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es,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de</a:t>
            </a:r>
            <a:r>
              <a:rPr sz="1600" spc="2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500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lb/ft</a:t>
            </a:r>
            <a:r>
              <a:rPr sz="1575" spc="-7" baseline="26455" dirty="0">
                <a:latin typeface="Arial MT"/>
                <a:cs typeface="Arial MT"/>
              </a:rPr>
              <a:t>2</a:t>
            </a:r>
            <a:r>
              <a:rPr sz="1575" spc="75" baseline="2645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a </a:t>
            </a:r>
            <a:r>
              <a:rPr sz="1600" spc="-43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200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lb/ft</a:t>
            </a:r>
            <a:r>
              <a:rPr sz="1575" spc="-7" baseline="26455" dirty="0">
                <a:latin typeface="Arial MT"/>
                <a:cs typeface="Arial MT"/>
              </a:rPr>
              <a:t>2</a:t>
            </a:r>
            <a:r>
              <a:rPr sz="1575" spc="247" baseline="2645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,</a:t>
            </a:r>
            <a:r>
              <a:rPr sz="1600" spc="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los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errores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en las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estimaciones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quedaban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siempre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fuera</a:t>
            </a:r>
            <a:r>
              <a:rPr sz="1600" spc="2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de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los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límites</a:t>
            </a:r>
            <a:r>
              <a:rPr sz="1600" spc="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teóricos.</a:t>
            </a:r>
            <a:endParaRPr sz="16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900">
              <a:latin typeface="Arial MT"/>
              <a:cs typeface="Arial MT"/>
            </a:endParaRPr>
          </a:p>
          <a:p>
            <a:pPr marL="120650" marR="17780">
              <a:lnSpc>
                <a:spcPct val="140800"/>
              </a:lnSpc>
            </a:pPr>
            <a:r>
              <a:rPr sz="1600" spc="-5" dirty="0">
                <a:latin typeface="Arial MT"/>
                <a:cs typeface="Arial MT"/>
              </a:rPr>
              <a:t>Por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ello,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para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este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ejemplo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podemos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decir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que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el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filtro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de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Kalman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linealizado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solamente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funciona 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bien cuando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la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trayectoria</a:t>
            </a:r>
            <a:r>
              <a:rPr sz="1600" spc="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nominal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está</a:t>
            </a:r>
            <a:r>
              <a:rPr sz="1600" spc="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cerca de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la</a:t>
            </a:r>
            <a:r>
              <a:rPr sz="1600" spc="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trayectoria</a:t>
            </a:r>
            <a:r>
              <a:rPr sz="1600" spc="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real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(esto</a:t>
            </a:r>
            <a:r>
              <a:rPr sz="1600" spc="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es, cuando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el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coeficiente </a:t>
            </a:r>
            <a:r>
              <a:rPr sz="1600" spc="-43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Balístico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nominal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está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debajo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de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un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20</a:t>
            </a:r>
            <a:r>
              <a:rPr sz="1600" dirty="0">
                <a:latin typeface="Arial MT"/>
                <a:cs typeface="Arial MT"/>
              </a:rPr>
              <a:t> % </a:t>
            </a:r>
            <a:r>
              <a:rPr sz="1600" spc="-5" dirty="0">
                <a:latin typeface="Arial MT"/>
                <a:cs typeface="Arial MT"/>
              </a:rPr>
              <a:t>del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valor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real).</a:t>
            </a:r>
            <a:endParaRPr sz="16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33583" y="402844"/>
            <a:ext cx="8751570" cy="18103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453390">
              <a:lnSpc>
                <a:spcPct val="150000"/>
              </a:lnSpc>
              <a:spcBef>
                <a:spcPts val="100"/>
              </a:spcBef>
            </a:pPr>
            <a:r>
              <a:rPr sz="1600" spc="-5" dirty="0">
                <a:latin typeface="Arial MT"/>
                <a:cs typeface="Arial MT"/>
              </a:rPr>
              <a:t>Si para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este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problema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no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lineal existe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una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trayectoria</a:t>
            </a:r>
            <a:r>
              <a:rPr sz="1600" spc="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nominal,</a:t>
            </a:r>
            <a:r>
              <a:rPr sz="1600" spc="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entonces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podemos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decir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que </a:t>
            </a:r>
            <a:r>
              <a:rPr sz="1600" spc="-43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también</a:t>
            </a:r>
            <a:r>
              <a:rPr sz="1600" spc="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hay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un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conjunto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adicional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de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ecuaciones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diferenciales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no lineales.</a:t>
            </a:r>
            <a:endParaRPr sz="16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2200">
              <a:latin typeface="Arial MT"/>
              <a:cs typeface="Arial MT"/>
            </a:endParaRPr>
          </a:p>
          <a:p>
            <a:pPr marL="38100" marR="5080">
              <a:lnSpc>
                <a:spcPct val="150000"/>
              </a:lnSpc>
            </a:pPr>
            <a:r>
              <a:rPr sz="1600" spc="-5" dirty="0">
                <a:latin typeface="Arial MT"/>
                <a:cs typeface="Arial MT"/>
              </a:rPr>
              <a:t>Podemos escribir de</a:t>
            </a:r>
            <a:r>
              <a:rPr sz="1600" spc="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manera</a:t>
            </a:r>
            <a:r>
              <a:rPr sz="1600" spc="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compacta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las ecuaciones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diferenciales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no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lineales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que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describen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la </a:t>
            </a:r>
            <a:r>
              <a:rPr sz="1600" spc="-43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trayectoria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como</a:t>
            </a:r>
            <a:endParaRPr sz="1600">
              <a:latin typeface="Arial MT"/>
              <a:cs typeface="Arial MT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98289" y="2177567"/>
            <a:ext cx="1530064" cy="266395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963302" y="2794507"/>
            <a:ext cx="591185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" dirty="0">
                <a:latin typeface="Arial MT"/>
                <a:cs typeface="Arial MT"/>
              </a:rPr>
              <a:t>donde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157422" y="2794507"/>
            <a:ext cx="4413885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" dirty="0">
                <a:latin typeface="Arial MT"/>
                <a:cs typeface="Arial MT"/>
              </a:rPr>
              <a:t>representa los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estados de la </a:t>
            </a:r>
            <a:r>
              <a:rPr sz="1600" dirty="0">
                <a:latin typeface="Arial MT"/>
                <a:cs typeface="Arial MT"/>
              </a:rPr>
              <a:t>trayectoria </a:t>
            </a:r>
            <a:r>
              <a:rPr sz="1600" spc="-5" dirty="0">
                <a:latin typeface="Arial MT"/>
                <a:cs typeface="Arial MT"/>
              </a:rPr>
              <a:t>nominal.</a:t>
            </a:r>
            <a:endParaRPr sz="1600">
              <a:latin typeface="Arial MT"/>
              <a:cs typeface="Arial MT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26510" y="2871787"/>
            <a:ext cx="499249" cy="233362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925964" y="3332734"/>
            <a:ext cx="842835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50000"/>
              </a:lnSpc>
              <a:spcBef>
                <a:spcPts val="100"/>
              </a:spcBef>
              <a:tabLst>
                <a:tab pos="1701164" algn="l"/>
                <a:tab pos="5845810" algn="l"/>
              </a:tabLst>
            </a:pPr>
            <a:r>
              <a:rPr sz="1600" spc="-5" dirty="0">
                <a:latin typeface="Arial MT"/>
                <a:cs typeface="Arial MT"/>
              </a:rPr>
              <a:t>Ahora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podemos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desarrollar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una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ecuación de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error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que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es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la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diferencia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entre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los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estados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de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la </a:t>
            </a:r>
            <a:r>
              <a:rPr sz="1600" spc="-43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trayectoria</a:t>
            </a:r>
            <a:r>
              <a:rPr sz="1600" spc="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real	</a:t>
            </a:r>
            <a:r>
              <a:rPr sz="1600" dirty="0">
                <a:latin typeface="Arial MT"/>
                <a:cs typeface="Arial MT"/>
              </a:rPr>
              <a:t>y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los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estados</a:t>
            </a:r>
            <a:r>
              <a:rPr sz="1600" spc="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de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la</a:t>
            </a:r>
            <a:r>
              <a:rPr sz="1600" spc="-2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trayectoria</a:t>
            </a:r>
            <a:r>
              <a:rPr sz="1600" spc="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nominal	esto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es</a:t>
            </a:r>
            <a:endParaRPr sz="1600">
              <a:latin typeface="Arial MT"/>
              <a:cs typeface="Arial MT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353703" y="3902720"/>
            <a:ext cx="167030" cy="133136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152791" y="3894391"/>
            <a:ext cx="499249" cy="233362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889372" y="4426249"/>
            <a:ext cx="1396933" cy="233234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1017403" y="5060696"/>
            <a:ext cx="591185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" dirty="0">
                <a:latin typeface="Arial MT"/>
                <a:cs typeface="Arial MT"/>
              </a:rPr>
              <a:t>donde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040011" y="5060696"/>
            <a:ext cx="2897505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" dirty="0">
                <a:latin typeface="Arial MT"/>
                <a:cs typeface="Arial MT"/>
              </a:rPr>
              <a:t>representa los</a:t>
            </a:r>
            <a:r>
              <a:rPr sz="1600" spc="-2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estados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de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20" dirty="0">
                <a:latin typeface="Arial MT"/>
                <a:cs typeface="Arial MT"/>
              </a:rPr>
              <a:t>error.</a:t>
            </a:r>
            <a:endParaRPr sz="1600">
              <a:latin typeface="Arial MT"/>
              <a:cs typeface="Arial MT"/>
            </a:endParaRPr>
          </a:p>
        </p:txBody>
      </p:sp>
      <p:pic>
        <p:nvPicPr>
          <p:cNvPr id="13" name="object 1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643279" y="5083117"/>
            <a:ext cx="299594" cy="233402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2258" y="440227"/>
            <a:ext cx="8127365" cy="103314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31600"/>
              </a:lnSpc>
              <a:spcBef>
                <a:spcPts val="95"/>
              </a:spcBef>
            </a:pPr>
            <a:r>
              <a:rPr sz="1600" spc="-5" dirty="0">
                <a:latin typeface="Arial MT"/>
                <a:cs typeface="Arial MT"/>
              </a:rPr>
              <a:t>Cuando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la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trayectoria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nominal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es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significativamente diferente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de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la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trayectoria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real,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las 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estimaciones del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filtro</a:t>
            </a:r>
            <a:r>
              <a:rPr sz="1600" spc="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de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Kalman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linealizado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divergen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de los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valores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reales del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coeficiente</a:t>
            </a:r>
            <a:endParaRPr sz="16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960"/>
              </a:spcBef>
            </a:pPr>
            <a:r>
              <a:rPr sz="1600" spc="-5" dirty="0">
                <a:latin typeface="Arial MT"/>
                <a:cs typeface="Arial MT"/>
              </a:rPr>
              <a:t>balístico.</a:t>
            </a:r>
            <a:endParaRPr sz="16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879483" y="2403348"/>
            <a:ext cx="763905" cy="188595"/>
          </a:xfrm>
          <a:custGeom>
            <a:avLst/>
            <a:gdLst/>
            <a:ahLst/>
            <a:cxnLst/>
            <a:rect l="l" t="t" r="r" b="b"/>
            <a:pathLst>
              <a:path w="763904" h="188594">
                <a:moveTo>
                  <a:pt x="763524" y="94488"/>
                </a:moveTo>
                <a:lnTo>
                  <a:pt x="754844" y="46374"/>
                </a:lnTo>
                <a:lnTo>
                  <a:pt x="728900" y="12068"/>
                </a:lnTo>
                <a:lnTo>
                  <a:pt x="703326" y="0"/>
                </a:lnTo>
                <a:lnTo>
                  <a:pt x="701040" y="7620"/>
                </a:lnTo>
                <a:lnTo>
                  <a:pt x="711755" y="12477"/>
                </a:lnTo>
                <a:lnTo>
                  <a:pt x="721042" y="19049"/>
                </a:lnTo>
                <a:lnTo>
                  <a:pt x="743521" y="62579"/>
                </a:lnTo>
                <a:lnTo>
                  <a:pt x="745997" y="92964"/>
                </a:lnTo>
                <a:lnTo>
                  <a:pt x="745997" y="158469"/>
                </a:lnTo>
                <a:lnTo>
                  <a:pt x="748283" y="155448"/>
                </a:lnTo>
                <a:lnTo>
                  <a:pt x="754844" y="142172"/>
                </a:lnTo>
                <a:lnTo>
                  <a:pt x="759618" y="127539"/>
                </a:lnTo>
                <a:lnTo>
                  <a:pt x="762535" y="111621"/>
                </a:lnTo>
                <a:lnTo>
                  <a:pt x="763524" y="94488"/>
                </a:lnTo>
                <a:close/>
              </a:path>
              <a:path w="763904" h="188594">
                <a:moveTo>
                  <a:pt x="745997" y="158469"/>
                </a:moveTo>
                <a:lnTo>
                  <a:pt x="745997" y="92964"/>
                </a:lnTo>
                <a:lnTo>
                  <a:pt x="745402" y="109835"/>
                </a:lnTo>
                <a:lnTo>
                  <a:pt x="743521" y="125063"/>
                </a:lnTo>
                <a:lnTo>
                  <a:pt x="728900" y="160984"/>
                </a:lnTo>
                <a:lnTo>
                  <a:pt x="701040" y="180594"/>
                </a:lnTo>
                <a:lnTo>
                  <a:pt x="703326" y="188214"/>
                </a:lnTo>
                <a:lnTo>
                  <a:pt x="717208" y="183522"/>
                </a:lnTo>
                <a:lnTo>
                  <a:pt x="729233" y="176403"/>
                </a:lnTo>
                <a:lnTo>
                  <a:pt x="739544" y="166997"/>
                </a:lnTo>
                <a:lnTo>
                  <a:pt x="745997" y="158469"/>
                </a:lnTo>
                <a:close/>
              </a:path>
              <a:path w="763904" h="188594">
                <a:moveTo>
                  <a:pt x="62483" y="7620"/>
                </a:moveTo>
                <a:lnTo>
                  <a:pt x="60197" y="0"/>
                </a:lnTo>
                <a:lnTo>
                  <a:pt x="46636" y="5012"/>
                </a:lnTo>
                <a:lnTo>
                  <a:pt x="34575" y="12096"/>
                </a:lnTo>
                <a:lnTo>
                  <a:pt x="8679" y="46374"/>
                </a:lnTo>
                <a:lnTo>
                  <a:pt x="0" y="94488"/>
                </a:lnTo>
                <a:lnTo>
                  <a:pt x="988" y="111621"/>
                </a:lnTo>
                <a:lnTo>
                  <a:pt x="3905" y="127539"/>
                </a:lnTo>
                <a:lnTo>
                  <a:pt x="8679" y="142172"/>
                </a:lnTo>
                <a:lnTo>
                  <a:pt x="15239" y="155448"/>
                </a:lnTo>
                <a:lnTo>
                  <a:pt x="17525" y="158469"/>
                </a:lnTo>
                <a:lnTo>
                  <a:pt x="17525" y="92964"/>
                </a:lnTo>
                <a:lnTo>
                  <a:pt x="18228" y="77092"/>
                </a:lnTo>
                <a:lnTo>
                  <a:pt x="28193" y="37338"/>
                </a:lnTo>
                <a:lnTo>
                  <a:pt x="51768" y="12477"/>
                </a:lnTo>
                <a:lnTo>
                  <a:pt x="62483" y="7620"/>
                </a:lnTo>
                <a:close/>
              </a:path>
              <a:path w="763904" h="188594">
                <a:moveTo>
                  <a:pt x="62483" y="180594"/>
                </a:moveTo>
                <a:lnTo>
                  <a:pt x="28193" y="150876"/>
                </a:lnTo>
                <a:lnTo>
                  <a:pt x="18228" y="109835"/>
                </a:lnTo>
                <a:lnTo>
                  <a:pt x="17525" y="92964"/>
                </a:lnTo>
                <a:lnTo>
                  <a:pt x="17525" y="158469"/>
                </a:lnTo>
                <a:lnTo>
                  <a:pt x="23979" y="166997"/>
                </a:lnTo>
                <a:lnTo>
                  <a:pt x="34289" y="176403"/>
                </a:lnTo>
                <a:lnTo>
                  <a:pt x="46315" y="183522"/>
                </a:lnTo>
                <a:lnTo>
                  <a:pt x="60197" y="188214"/>
                </a:lnTo>
                <a:lnTo>
                  <a:pt x="62483" y="18059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90485" y="2958588"/>
            <a:ext cx="4190498" cy="1996194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772049" y="460502"/>
            <a:ext cx="9199880" cy="62471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8275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Revisión</a:t>
            </a:r>
            <a:r>
              <a:rPr sz="1800" b="1" spc="-1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del</a:t>
            </a:r>
            <a:r>
              <a:rPr sz="1800" b="1" spc="-1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Problema</a:t>
            </a:r>
            <a:r>
              <a:rPr sz="1800" b="1" spc="-1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de</a:t>
            </a:r>
            <a:r>
              <a:rPr sz="1800" b="1" spc="-1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Seguimiento</a:t>
            </a:r>
            <a:r>
              <a:rPr sz="1800" b="1" dirty="0">
                <a:latin typeface="Arial"/>
                <a:cs typeface="Arial"/>
              </a:rPr>
              <a:t> de</a:t>
            </a:r>
            <a:r>
              <a:rPr sz="1800" b="1" spc="-1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un</a:t>
            </a:r>
            <a:r>
              <a:rPr sz="1800" b="1" spc="-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Objeto</a:t>
            </a:r>
            <a:r>
              <a:rPr sz="1800" b="1" spc="-1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Lanzado</a:t>
            </a:r>
            <a:r>
              <a:rPr sz="1800" b="1" spc="-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por</a:t>
            </a:r>
            <a:r>
              <a:rPr sz="1800" b="1" spc="-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un</a:t>
            </a:r>
            <a:r>
              <a:rPr sz="1800" b="1" spc="-1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Cañón</a:t>
            </a:r>
            <a:endParaRPr sz="1800">
              <a:latin typeface="Arial"/>
              <a:cs typeface="Arial"/>
            </a:endParaRPr>
          </a:p>
          <a:p>
            <a:pPr marL="113030" marR="127635">
              <a:lnSpc>
                <a:spcPct val="150000"/>
              </a:lnSpc>
              <a:spcBef>
                <a:spcPts val="1300"/>
              </a:spcBef>
            </a:pPr>
            <a:r>
              <a:rPr sz="1600" spc="-15" dirty="0">
                <a:latin typeface="Arial MT"/>
                <a:cs typeface="Arial MT"/>
              </a:rPr>
              <a:t>Volviendo </a:t>
            </a:r>
            <a:r>
              <a:rPr sz="1600" spc="-5" dirty="0">
                <a:latin typeface="Arial MT"/>
                <a:cs typeface="Arial MT"/>
              </a:rPr>
              <a:t>sobre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el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problema</a:t>
            </a:r>
            <a:r>
              <a:rPr sz="1600" spc="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del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lanzamiento</a:t>
            </a:r>
            <a:r>
              <a:rPr sz="1600" spc="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de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un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objeto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balístico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con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una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determinada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velocidad </a:t>
            </a:r>
            <a:r>
              <a:rPr sz="1600" spc="-43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inicial.</a:t>
            </a:r>
            <a:endParaRPr sz="1600">
              <a:latin typeface="Arial MT"/>
              <a:cs typeface="Arial MT"/>
            </a:endParaRPr>
          </a:p>
          <a:p>
            <a:pPr marL="88900">
              <a:lnSpc>
                <a:spcPct val="100000"/>
              </a:lnSpc>
              <a:spcBef>
                <a:spcPts val="1345"/>
              </a:spcBef>
            </a:pPr>
            <a:r>
              <a:rPr sz="1600" spc="-5" dirty="0">
                <a:latin typeface="Arial MT"/>
                <a:cs typeface="Arial MT"/>
              </a:rPr>
              <a:t>El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ambiente</a:t>
            </a:r>
            <a:r>
              <a:rPr sz="1600" spc="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está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libre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de</a:t>
            </a:r>
            <a:r>
              <a:rPr sz="1600" spc="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rozamiento,</a:t>
            </a:r>
            <a:r>
              <a:rPr sz="1600" spc="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por</a:t>
            </a:r>
            <a:r>
              <a:rPr sz="1600" spc="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lo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que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únicamente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actuará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la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gravedad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sobre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el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objeto.</a:t>
            </a:r>
            <a:endParaRPr sz="16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000">
              <a:latin typeface="Arial MT"/>
              <a:cs typeface="Arial MT"/>
            </a:endParaRPr>
          </a:p>
          <a:p>
            <a:pPr marL="133985">
              <a:lnSpc>
                <a:spcPct val="100000"/>
              </a:lnSpc>
              <a:tabLst>
                <a:tab pos="2218055" algn="l"/>
                <a:tab pos="2989580" algn="l"/>
                <a:tab pos="6702425" algn="l"/>
              </a:tabLst>
            </a:pPr>
            <a:r>
              <a:rPr sz="1600" spc="-5" dirty="0">
                <a:latin typeface="Arial MT"/>
                <a:cs typeface="Arial MT"/>
              </a:rPr>
              <a:t>Un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radar</a:t>
            </a:r>
            <a:r>
              <a:rPr sz="1600" spc="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ubicado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en	</a:t>
            </a:r>
            <a:r>
              <a:rPr sz="1600" spc="15" dirty="0">
                <a:latin typeface="Cambria"/>
                <a:cs typeface="Cambria"/>
              </a:rPr>
              <a:t>𝑥</a:t>
            </a:r>
            <a:r>
              <a:rPr sz="1725" spc="22" baseline="-14492" dirty="0">
                <a:latin typeface="Cambria"/>
                <a:cs typeface="Cambria"/>
              </a:rPr>
              <a:t>R</a:t>
            </a:r>
            <a:r>
              <a:rPr sz="1725" spc="157" baseline="-14492" dirty="0">
                <a:latin typeface="Cambria"/>
                <a:cs typeface="Cambria"/>
              </a:rPr>
              <a:t> </a:t>
            </a:r>
            <a:r>
              <a:rPr sz="1600" dirty="0">
                <a:latin typeface="Cambria"/>
                <a:cs typeface="Cambria"/>
              </a:rPr>
              <a:t>,</a:t>
            </a:r>
            <a:r>
              <a:rPr sz="1600" spc="-5" dirty="0">
                <a:latin typeface="Cambria"/>
                <a:cs typeface="Cambria"/>
              </a:rPr>
              <a:t> </a:t>
            </a:r>
            <a:r>
              <a:rPr sz="1600" dirty="0">
                <a:latin typeface="Cambria"/>
                <a:cs typeface="Cambria"/>
              </a:rPr>
              <a:t>𝑦</a:t>
            </a:r>
            <a:r>
              <a:rPr sz="1725" baseline="-14492" dirty="0">
                <a:latin typeface="Cambria"/>
                <a:cs typeface="Cambria"/>
              </a:rPr>
              <a:t>R	</a:t>
            </a:r>
            <a:r>
              <a:rPr sz="1600" spc="-5" dirty="0">
                <a:latin typeface="Arial MT"/>
                <a:cs typeface="Arial MT"/>
              </a:rPr>
              <a:t>sigue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al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objeto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y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las mide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la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distancia</a:t>
            </a:r>
            <a:r>
              <a:rPr sz="1600" spc="455" dirty="0">
                <a:latin typeface="Arial MT"/>
                <a:cs typeface="Arial MT"/>
              </a:rPr>
              <a:t> </a:t>
            </a:r>
            <a:r>
              <a:rPr sz="1600" dirty="0">
                <a:latin typeface="Cambria"/>
                <a:cs typeface="Cambria"/>
              </a:rPr>
              <a:t>𝑟	</a:t>
            </a:r>
            <a:r>
              <a:rPr sz="1600" dirty="0">
                <a:latin typeface="Arial MT"/>
                <a:cs typeface="Arial MT"/>
              </a:rPr>
              <a:t>y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el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ángulo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de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elevación</a:t>
            </a:r>
            <a:r>
              <a:rPr sz="1600" spc="-25" dirty="0">
                <a:latin typeface="Arial MT"/>
                <a:cs typeface="Arial MT"/>
              </a:rPr>
              <a:t> </a:t>
            </a:r>
            <a:r>
              <a:rPr sz="1600" spc="20" dirty="0">
                <a:latin typeface="Cambria"/>
                <a:cs typeface="Cambria"/>
              </a:rPr>
              <a:t>𝜃.</a:t>
            </a:r>
            <a:endParaRPr sz="1600">
              <a:latin typeface="Cambria"/>
              <a:cs typeface="Cambria"/>
            </a:endParaRPr>
          </a:p>
          <a:p>
            <a:pPr>
              <a:lnSpc>
                <a:spcPct val="100000"/>
              </a:lnSpc>
            </a:pPr>
            <a:endParaRPr sz="2100">
              <a:latin typeface="Cambria"/>
              <a:cs typeface="Cambria"/>
            </a:endParaRPr>
          </a:p>
          <a:p>
            <a:pPr marL="4770755" marR="278765">
              <a:lnSpc>
                <a:spcPct val="150000"/>
              </a:lnSpc>
              <a:spcBef>
                <a:spcPts val="1620"/>
              </a:spcBef>
            </a:pPr>
            <a:r>
              <a:rPr sz="1600" spc="-5" dirty="0">
                <a:latin typeface="Arial MT"/>
                <a:cs typeface="Arial MT"/>
              </a:rPr>
              <a:t>En este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ejemplo el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objeto se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lanza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con una 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velocidad</a:t>
            </a:r>
            <a:r>
              <a:rPr sz="1600" spc="-2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inicial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de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dirty="0">
                <a:latin typeface="Cambria"/>
                <a:cs typeface="Cambria"/>
              </a:rPr>
              <a:t>300</a:t>
            </a:r>
            <a:r>
              <a:rPr sz="1600" spc="-5" dirty="0">
                <a:latin typeface="Cambria"/>
                <a:cs typeface="Cambria"/>
              </a:rPr>
              <a:t> </a:t>
            </a:r>
            <a:r>
              <a:rPr sz="1600" spc="5" dirty="0">
                <a:latin typeface="Cambria"/>
                <a:cs typeface="Cambria"/>
              </a:rPr>
              <a:t>𝑓𝑡/𝑠</a:t>
            </a:r>
            <a:r>
              <a:rPr sz="1600" spc="120" dirty="0">
                <a:latin typeface="Cambria"/>
                <a:cs typeface="Cambria"/>
              </a:rPr>
              <a:t> </a:t>
            </a:r>
            <a:r>
              <a:rPr sz="1600" dirty="0">
                <a:latin typeface="Arial MT"/>
                <a:cs typeface="Arial MT"/>
              </a:rPr>
              <a:t>, y</a:t>
            </a:r>
            <a:r>
              <a:rPr sz="1600" spc="-5" dirty="0">
                <a:latin typeface="Arial MT"/>
                <a:cs typeface="Arial MT"/>
              </a:rPr>
              <a:t> con un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ángulo </a:t>
            </a:r>
            <a:r>
              <a:rPr sz="1600" spc="-43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de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dirty="0">
                <a:latin typeface="Cambria"/>
                <a:cs typeface="Cambria"/>
              </a:rPr>
              <a:t>45°</a:t>
            </a:r>
            <a:r>
              <a:rPr sz="1600" spc="5" dirty="0">
                <a:latin typeface="Cambria"/>
                <a:cs typeface="Cambria"/>
              </a:rPr>
              <a:t> </a:t>
            </a:r>
            <a:r>
              <a:rPr sz="1600" spc="-5" dirty="0">
                <a:latin typeface="Arial MT"/>
                <a:cs typeface="Arial MT"/>
              </a:rPr>
              <a:t>con respecto al eje horizontal, en un 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ambiente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de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rozamiento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atmosférico</a:t>
            </a:r>
            <a:r>
              <a:rPr sz="1600" spc="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nulo.</a:t>
            </a:r>
            <a:endParaRPr sz="16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100">
              <a:latin typeface="Arial MT"/>
              <a:cs typeface="Arial MT"/>
            </a:endParaRPr>
          </a:p>
          <a:p>
            <a:pPr marL="140970" marR="612140">
              <a:lnSpc>
                <a:spcPct val="150000"/>
              </a:lnSpc>
            </a:pPr>
            <a:r>
              <a:rPr sz="1600" spc="-5" dirty="0">
                <a:latin typeface="Arial MT"/>
                <a:cs typeface="Arial MT"/>
              </a:rPr>
              <a:t>El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radar</a:t>
            </a:r>
            <a:r>
              <a:rPr sz="1600" spc="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está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localizado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en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tierra</a:t>
            </a:r>
            <a:r>
              <a:rPr sz="1600" spc="1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y</a:t>
            </a:r>
            <a:r>
              <a:rPr sz="1600" spc="-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a</a:t>
            </a:r>
            <a:r>
              <a:rPr sz="1600" spc="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100,000</a:t>
            </a:r>
            <a:r>
              <a:rPr sz="1600" spc="2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ft</a:t>
            </a:r>
            <a:r>
              <a:rPr sz="1600" spc="2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del punto</a:t>
            </a:r>
            <a:r>
              <a:rPr sz="1600" spc="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de lanzamiento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sobre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la coordenada </a:t>
            </a:r>
            <a:r>
              <a:rPr sz="1600" spc="-43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horizontal.</a:t>
            </a:r>
            <a:endParaRPr sz="1600">
              <a:latin typeface="Arial MT"/>
              <a:cs typeface="Arial MT"/>
            </a:endParaRPr>
          </a:p>
          <a:p>
            <a:pPr marL="139700" marR="234315">
              <a:lnSpc>
                <a:spcPct val="131600"/>
              </a:lnSpc>
              <a:spcBef>
                <a:spcPts val="1360"/>
              </a:spcBef>
            </a:pPr>
            <a:r>
              <a:rPr sz="1600" spc="-5" dirty="0">
                <a:latin typeface="Arial MT"/>
                <a:cs typeface="Arial MT"/>
              </a:rPr>
              <a:t>Se considera que el radar tiene una precisión angular de </a:t>
            </a:r>
            <a:r>
              <a:rPr sz="1600" dirty="0">
                <a:latin typeface="Cambria"/>
                <a:cs typeface="Cambria"/>
              </a:rPr>
              <a:t>0.01 </a:t>
            </a:r>
            <a:r>
              <a:rPr sz="1600" spc="-5" dirty="0">
                <a:latin typeface="Cambria"/>
                <a:cs typeface="Cambria"/>
              </a:rPr>
              <a:t>𝑟𝑎𝑑</a:t>
            </a:r>
            <a:r>
              <a:rPr sz="1600" dirty="0">
                <a:latin typeface="Cambria"/>
                <a:cs typeface="Cambria"/>
              </a:rPr>
              <a:t> </a:t>
            </a:r>
            <a:r>
              <a:rPr sz="1600" dirty="0">
                <a:latin typeface="Arial MT"/>
                <a:cs typeface="Arial MT"/>
              </a:rPr>
              <a:t>y </a:t>
            </a:r>
            <a:r>
              <a:rPr sz="1600" spc="-5" dirty="0">
                <a:latin typeface="Arial MT"/>
                <a:cs typeface="Arial MT"/>
              </a:rPr>
              <a:t>que la precisión en la medida </a:t>
            </a:r>
            <a:r>
              <a:rPr sz="1600" spc="-43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de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la distancia es de</a:t>
            </a:r>
            <a:r>
              <a:rPr sz="1600" spc="25" dirty="0">
                <a:latin typeface="Arial MT"/>
                <a:cs typeface="Arial MT"/>
              </a:rPr>
              <a:t> </a:t>
            </a:r>
            <a:r>
              <a:rPr sz="1600" dirty="0">
                <a:latin typeface="Cambria"/>
                <a:cs typeface="Cambria"/>
              </a:rPr>
              <a:t>100 </a:t>
            </a:r>
            <a:r>
              <a:rPr sz="1600" spc="-5" dirty="0">
                <a:latin typeface="Cambria"/>
                <a:cs typeface="Cambria"/>
              </a:rPr>
              <a:t>𝑓𝑡</a:t>
            </a:r>
            <a:r>
              <a:rPr sz="1600" spc="40" dirty="0">
                <a:latin typeface="Cambria"/>
                <a:cs typeface="Cambria"/>
              </a:rPr>
              <a:t> </a:t>
            </a:r>
            <a:r>
              <a:rPr sz="1600" dirty="0">
                <a:latin typeface="Cambria"/>
                <a:cs typeface="Cambria"/>
              </a:rPr>
              <a:t>.</a:t>
            </a:r>
            <a:endParaRPr sz="16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520700"/>
            <a:ext cx="8813800" cy="48196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A3A3D71-BE20-4AF1-AEB2-D5BED72DCD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4700" y="2028825"/>
            <a:ext cx="981212" cy="7144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683B912-E88F-48C3-B982-C31B15D537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6166" y="4195576"/>
            <a:ext cx="2810267" cy="1247949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3656" y="458215"/>
            <a:ext cx="9017000" cy="5202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4139">
              <a:lnSpc>
                <a:spcPct val="100000"/>
              </a:lnSpc>
              <a:spcBef>
                <a:spcPts val="100"/>
              </a:spcBef>
            </a:pPr>
            <a:r>
              <a:rPr sz="1600" spc="-5" dirty="0">
                <a:latin typeface="Arial MT"/>
                <a:cs typeface="Arial MT"/>
              </a:rPr>
              <a:t>Antes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de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seguir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con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el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problema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es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de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interés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ver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como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de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exacta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es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la</a:t>
            </a:r>
            <a:r>
              <a:rPr sz="1600" spc="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trayectoria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nominal.</a:t>
            </a:r>
            <a:endParaRPr sz="1600">
              <a:latin typeface="Arial MT"/>
              <a:cs typeface="Arial MT"/>
            </a:endParaRPr>
          </a:p>
          <a:p>
            <a:pPr marL="67310" marR="848994">
              <a:lnSpc>
                <a:spcPct val="150000"/>
              </a:lnSpc>
              <a:spcBef>
                <a:spcPts val="1590"/>
              </a:spcBef>
            </a:pPr>
            <a:r>
              <a:rPr sz="1600" spc="-5" dirty="0">
                <a:latin typeface="Arial MT"/>
                <a:cs typeface="Arial MT"/>
              </a:rPr>
              <a:t>Para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ello,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el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listado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siguienterepresenta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una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simulación en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la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que se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han integrado</a:t>
            </a:r>
            <a:r>
              <a:rPr sz="1600" spc="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ambas </a:t>
            </a:r>
            <a:r>
              <a:rPr sz="1600" spc="-43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ecuaciones</a:t>
            </a:r>
            <a:r>
              <a:rPr sz="1600" spc="-2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del movimiento,</a:t>
            </a:r>
            <a:r>
              <a:rPr sz="1600" spc="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esto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es,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la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real</a:t>
            </a:r>
            <a:r>
              <a:rPr sz="1600" dirty="0">
                <a:latin typeface="Arial MT"/>
                <a:cs typeface="Arial MT"/>
              </a:rPr>
              <a:t> y </a:t>
            </a:r>
            <a:r>
              <a:rPr sz="1600" spc="-5" dirty="0">
                <a:latin typeface="Arial MT"/>
                <a:cs typeface="Arial MT"/>
              </a:rPr>
              <a:t>la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nominal.</a:t>
            </a:r>
            <a:endParaRPr sz="16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800">
              <a:latin typeface="Arial MT"/>
              <a:cs typeface="Arial MT"/>
            </a:endParaRPr>
          </a:p>
          <a:p>
            <a:pPr marL="34290" marR="325120">
              <a:lnSpc>
                <a:spcPct val="150000"/>
              </a:lnSpc>
            </a:pPr>
            <a:r>
              <a:rPr sz="1600" spc="-5" dirty="0">
                <a:latin typeface="Arial MT"/>
                <a:cs typeface="Arial MT"/>
              </a:rPr>
              <a:t>En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el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listado se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puede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ver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como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las condiciones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iniciales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para las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trayectorias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real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y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nominal del </a:t>
            </a:r>
            <a:r>
              <a:rPr sz="1600" spc="-43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objeto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son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las mismas.</a:t>
            </a:r>
            <a:endParaRPr sz="1600">
              <a:latin typeface="Arial MT"/>
              <a:cs typeface="Arial MT"/>
            </a:endParaRPr>
          </a:p>
          <a:p>
            <a:pPr marL="34290" marR="75565">
              <a:lnSpc>
                <a:spcPct val="150000"/>
              </a:lnSpc>
              <a:spcBef>
                <a:spcPts val="1350"/>
              </a:spcBef>
            </a:pPr>
            <a:r>
              <a:rPr sz="1600" spc="-5" dirty="0">
                <a:latin typeface="Arial MT"/>
                <a:cs typeface="Arial MT"/>
              </a:rPr>
              <a:t>La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velocidad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del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objeto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balístico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en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el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lanzamiento</a:t>
            </a:r>
            <a:r>
              <a:rPr sz="1600" spc="2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es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de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3000 ft/s,</a:t>
            </a:r>
            <a:r>
              <a:rPr sz="1600" spc="3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mientras</a:t>
            </a:r>
            <a:r>
              <a:rPr sz="1600" spc="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que la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velocidad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inicial </a:t>
            </a:r>
            <a:r>
              <a:rPr sz="1600" spc="-43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para la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trayectoria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nominal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es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también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de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3000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ft/s.</a:t>
            </a:r>
            <a:endParaRPr sz="1600">
              <a:latin typeface="Arial MT"/>
              <a:cs typeface="Arial MT"/>
            </a:endParaRPr>
          </a:p>
          <a:p>
            <a:pPr marL="12700" marR="128905">
              <a:lnSpc>
                <a:spcPct val="131600"/>
              </a:lnSpc>
              <a:spcBef>
                <a:spcPts val="1565"/>
              </a:spcBef>
            </a:pPr>
            <a:r>
              <a:rPr sz="1600" spc="-5" dirty="0">
                <a:latin typeface="Arial MT"/>
                <a:cs typeface="Arial MT"/>
              </a:rPr>
              <a:t>Mantendremos</a:t>
            </a:r>
            <a:r>
              <a:rPr sz="1600" spc="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la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velocidad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inicial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del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objeto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balístico</a:t>
            </a:r>
            <a:r>
              <a:rPr sz="1600" spc="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fija,</a:t>
            </a:r>
            <a:r>
              <a:rPr sz="1600" spc="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pero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variaremos la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velocidad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inicial de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la </a:t>
            </a:r>
            <a:r>
              <a:rPr sz="1600" spc="-43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trayectoria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nominal desde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3050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hasta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3200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ft/s.</a:t>
            </a:r>
            <a:endParaRPr sz="16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550">
              <a:latin typeface="Arial MT"/>
              <a:cs typeface="Arial MT"/>
            </a:endParaRPr>
          </a:p>
          <a:p>
            <a:pPr marL="17145" marR="5080">
              <a:lnSpc>
                <a:spcPct val="140800"/>
              </a:lnSpc>
            </a:pPr>
            <a:r>
              <a:rPr sz="1600" spc="-5" dirty="0">
                <a:latin typeface="Arial MT"/>
                <a:cs typeface="Arial MT"/>
              </a:rPr>
              <a:t>Cada segundo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representaremos</a:t>
            </a:r>
            <a:r>
              <a:rPr sz="1600" spc="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las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diferencias entre</a:t>
            </a:r>
            <a:r>
              <a:rPr sz="1600" spc="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las coordenadas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horizontales de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la trayectoria </a:t>
            </a:r>
            <a:r>
              <a:rPr sz="1600" spc="-43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real</a:t>
            </a:r>
            <a:r>
              <a:rPr sz="1600" dirty="0">
                <a:latin typeface="Arial MT"/>
                <a:cs typeface="Arial MT"/>
              </a:rPr>
              <a:t> y </a:t>
            </a:r>
            <a:r>
              <a:rPr sz="1600" spc="-5" dirty="0">
                <a:latin typeface="Arial MT"/>
                <a:cs typeface="Arial MT"/>
              </a:rPr>
              <a:t>nominal,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así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como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las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diferencias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entre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distancias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radar</a:t>
            </a:r>
            <a:r>
              <a:rPr sz="1600" spc="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real</a:t>
            </a:r>
            <a:r>
              <a:rPr sz="1600" dirty="0">
                <a:latin typeface="Arial MT"/>
                <a:cs typeface="Arial MT"/>
              </a:rPr>
              <a:t> y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nominal,</a:t>
            </a:r>
            <a:r>
              <a:rPr sz="1600" spc="1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y </a:t>
            </a:r>
            <a:r>
              <a:rPr sz="1600" spc="-5" dirty="0">
                <a:latin typeface="Arial MT"/>
                <a:cs typeface="Arial MT"/>
              </a:rPr>
              <a:t>diferencias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entre 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ángulos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radar</a:t>
            </a:r>
            <a:r>
              <a:rPr sz="1600" spc="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real</a:t>
            </a:r>
            <a:r>
              <a:rPr sz="1600" dirty="0">
                <a:latin typeface="Arial MT"/>
                <a:cs typeface="Arial MT"/>
              </a:rPr>
              <a:t> y</a:t>
            </a:r>
            <a:r>
              <a:rPr sz="1600" spc="-5" dirty="0">
                <a:latin typeface="Arial MT"/>
                <a:cs typeface="Arial MT"/>
              </a:rPr>
              <a:t> nominal.</a:t>
            </a:r>
            <a:endParaRPr sz="16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85577" y="312682"/>
            <a:ext cx="6896100" cy="827405"/>
          </a:xfrm>
          <a:prstGeom prst="rect">
            <a:avLst/>
          </a:prstGeom>
        </p:spPr>
        <p:txBody>
          <a:bodyPr vert="horz" wrap="square" lIns="0" tIns="139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95"/>
              </a:spcBef>
            </a:pPr>
            <a:r>
              <a:rPr sz="1800" spc="-10" dirty="0">
                <a:latin typeface="Calibri"/>
                <a:cs typeface="Calibri"/>
              </a:rPr>
              <a:t>(Listado)</a:t>
            </a:r>
            <a:endParaRPr sz="1800">
              <a:latin typeface="Calibri"/>
              <a:cs typeface="Calibri"/>
            </a:endParaRPr>
          </a:p>
          <a:p>
            <a:pPr marL="33655">
              <a:lnSpc>
                <a:spcPct val="100000"/>
              </a:lnSpc>
              <a:spcBef>
                <a:spcPts val="994"/>
              </a:spcBef>
            </a:pPr>
            <a:r>
              <a:rPr sz="1800" dirty="0">
                <a:latin typeface="Calibri"/>
                <a:cs typeface="Calibri"/>
              </a:rPr>
              <a:t>Simulación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Trayectorias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Real</a:t>
            </a:r>
            <a:r>
              <a:rPr sz="1800" dirty="0">
                <a:latin typeface="Calibri"/>
                <a:cs typeface="Calibri"/>
              </a:rPr>
              <a:t> y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Nominal  par </a:t>
            </a:r>
            <a:r>
              <a:rPr sz="1800" spc="-10" dirty="0">
                <a:latin typeface="Calibri"/>
                <a:cs typeface="Calibri"/>
              </a:rPr>
              <a:t>Objeto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Lanzado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por</a:t>
            </a:r>
            <a:r>
              <a:rPr sz="1800" dirty="0">
                <a:latin typeface="Calibri"/>
                <a:cs typeface="Calibri"/>
              </a:rPr>
              <a:t> un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Cañón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753495" y="1640840"/>
            <a:ext cx="1268730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36068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Calibri"/>
                <a:cs typeface="Calibri"/>
              </a:rPr>
              <a:t>TS=1.; </a:t>
            </a:r>
            <a:r>
              <a:rPr sz="1200" spc="-5" dirty="0">
                <a:latin typeface="Calibri"/>
                <a:cs typeface="Calibri"/>
              </a:rPr>
              <a:t> VT=3000.; 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VTERR=0.; 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GAMD</a:t>
            </a:r>
            <a:r>
              <a:rPr sz="1200" spc="-10" dirty="0">
                <a:latin typeface="Calibri"/>
                <a:cs typeface="Calibri"/>
              </a:rPr>
              <a:t>E</a:t>
            </a:r>
            <a:r>
              <a:rPr sz="1200" spc="-5" dirty="0">
                <a:latin typeface="Calibri"/>
                <a:cs typeface="Calibri"/>
              </a:rPr>
              <a:t>G=45.;</a:t>
            </a:r>
            <a:endParaRPr sz="120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</a:pPr>
            <a:r>
              <a:rPr sz="1200" spc="-5" dirty="0">
                <a:latin typeface="Calibri"/>
                <a:cs typeface="Calibri"/>
              </a:rPr>
              <a:t>GAMDEGERR=0.; 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VTNOM=VT+VTERR;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753495" y="2738120"/>
            <a:ext cx="252539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Calibri"/>
                <a:cs typeface="Calibri"/>
              </a:rPr>
              <a:t>GAMDEGNOM=GAMDEG+GAMDEGERR; </a:t>
            </a:r>
            <a:r>
              <a:rPr sz="1200" spc="-26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G=32.2;</a:t>
            </a:r>
            <a:endParaRPr sz="1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200" spc="-5" dirty="0">
                <a:latin typeface="Calibri"/>
                <a:cs typeface="Calibri"/>
              </a:rPr>
              <a:t>XT=0.;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753495" y="3286759"/>
            <a:ext cx="1830705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Calibri"/>
                <a:cs typeface="Calibri"/>
              </a:rPr>
              <a:t>YT=0.; 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XTD=VT*cos(GAMDEG/57.3); </a:t>
            </a:r>
            <a:r>
              <a:rPr sz="1200" spc="-26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YTD=VT*sin(GAMDEG/57.3); 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spc="-15" dirty="0">
                <a:latin typeface="Calibri"/>
                <a:cs typeface="Calibri"/>
              </a:rPr>
              <a:t>XTNOM=XT;</a:t>
            </a:r>
            <a:endParaRPr sz="1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200" spc="-15" dirty="0">
                <a:latin typeface="Calibri"/>
                <a:cs typeface="Calibri"/>
              </a:rPr>
              <a:t>YTNOM=YT;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753495" y="4201159"/>
            <a:ext cx="28213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Calibri"/>
                <a:cs typeface="Calibri"/>
              </a:rPr>
              <a:t>XTDNOM=VTNOM*cos(GAMDEGNOM/57.3); </a:t>
            </a:r>
            <a:r>
              <a:rPr sz="1200" spc="-26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YTDNOM=VTNOM*sin(GAMDEGNOM/57.3); 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XR=100000.;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753495" y="4749800"/>
            <a:ext cx="572135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Calibri"/>
                <a:cs typeface="Calibri"/>
              </a:rPr>
              <a:t>YR=0.;</a:t>
            </a:r>
            <a:endParaRPr sz="1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200" spc="-5" dirty="0">
                <a:latin typeface="Calibri"/>
                <a:cs typeface="Calibri"/>
              </a:rPr>
              <a:t>T=0.;</a:t>
            </a:r>
            <a:endParaRPr sz="1200">
              <a:latin typeface="Calibri"/>
              <a:cs typeface="Calibri"/>
            </a:endParaRPr>
          </a:p>
          <a:p>
            <a:pPr marL="12700" marR="70485">
              <a:lnSpc>
                <a:spcPct val="100000"/>
              </a:lnSpc>
            </a:pPr>
            <a:r>
              <a:rPr sz="1200" spc="-5" dirty="0">
                <a:latin typeface="Calibri"/>
                <a:cs typeface="Calibri"/>
              </a:rPr>
              <a:t>S=0.; 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H=.001;</a:t>
            </a:r>
            <a:endParaRPr sz="1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200" spc="-10" dirty="0">
                <a:latin typeface="Calibri"/>
                <a:cs typeface="Calibri"/>
              </a:rPr>
              <a:t>c</a:t>
            </a:r>
            <a:r>
              <a:rPr sz="1200" spc="-5" dirty="0">
                <a:latin typeface="Calibri"/>
                <a:cs typeface="Calibri"/>
              </a:rPr>
              <a:t>ou</a:t>
            </a:r>
            <a:r>
              <a:rPr sz="1200" spc="-15" dirty="0">
                <a:latin typeface="Calibri"/>
                <a:cs typeface="Calibri"/>
              </a:rPr>
              <a:t>n</a:t>
            </a:r>
            <a:r>
              <a:rPr sz="1200" dirty="0">
                <a:latin typeface="Calibri"/>
                <a:cs typeface="Calibri"/>
              </a:rPr>
              <a:t>t=</a:t>
            </a:r>
            <a:r>
              <a:rPr sz="1200" spc="-5" dirty="0">
                <a:latin typeface="Calibri"/>
                <a:cs typeface="Calibri"/>
              </a:rPr>
              <a:t>0</a:t>
            </a:r>
            <a:r>
              <a:rPr sz="1200" dirty="0">
                <a:latin typeface="Calibri"/>
                <a:cs typeface="Calibri"/>
              </a:rPr>
              <a:t>;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962797" y="5866638"/>
            <a:ext cx="0" cy="771525"/>
          </a:xfrm>
          <a:custGeom>
            <a:avLst/>
            <a:gdLst/>
            <a:ahLst/>
            <a:cxnLst/>
            <a:rect l="l" t="t" r="r" b="b"/>
            <a:pathLst>
              <a:path h="771525">
                <a:moveTo>
                  <a:pt x="0" y="0"/>
                </a:moveTo>
                <a:lnTo>
                  <a:pt x="0" y="771143"/>
                </a:lnTo>
              </a:path>
            </a:pathLst>
          </a:custGeom>
          <a:ln w="9143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264549" y="1717548"/>
            <a:ext cx="1008380" cy="76200"/>
          </a:xfrm>
          <a:custGeom>
            <a:avLst/>
            <a:gdLst/>
            <a:ahLst/>
            <a:cxnLst/>
            <a:rect l="l" t="t" r="r" b="b"/>
            <a:pathLst>
              <a:path w="1008379" h="76200">
                <a:moveTo>
                  <a:pt x="76200" y="32765"/>
                </a:moveTo>
                <a:lnTo>
                  <a:pt x="76200" y="0"/>
                </a:lnTo>
                <a:lnTo>
                  <a:pt x="0" y="38100"/>
                </a:lnTo>
                <a:lnTo>
                  <a:pt x="63245" y="69722"/>
                </a:lnTo>
                <a:lnTo>
                  <a:pt x="63245" y="32765"/>
                </a:lnTo>
                <a:lnTo>
                  <a:pt x="76200" y="32765"/>
                </a:lnTo>
                <a:close/>
              </a:path>
              <a:path w="1008379" h="76200">
                <a:moveTo>
                  <a:pt x="1008125" y="42671"/>
                </a:moveTo>
                <a:lnTo>
                  <a:pt x="1008125" y="32765"/>
                </a:lnTo>
                <a:lnTo>
                  <a:pt x="63245" y="32765"/>
                </a:lnTo>
                <a:lnTo>
                  <a:pt x="63245" y="42671"/>
                </a:lnTo>
                <a:lnTo>
                  <a:pt x="1008125" y="42671"/>
                </a:lnTo>
                <a:close/>
              </a:path>
              <a:path w="1008379" h="76200">
                <a:moveTo>
                  <a:pt x="76200" y="76200"/>
                </a:moveTo>
                <a:lnTo>
                  <a:pt x="76200" y="42671"/>
                </a:lnTo>
                <a:lnTo>
                  <a:pt x="63245" y="42671"/>
                </a:lnTo>
                <a:lnTo>
                  <a:pt x="63245" y="69722"/>
                </a:lnTo>
                <a:lnTo>
                  <a:pt x="76200" y="762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344551" y="1640840"/>
            <a:ext cx="12909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alibri"/>
                <a:cs typeface="Calibri"/>
              </a:rPr>
              <a:t>tiempo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de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muestreo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386719" y="1890522"/>
            <a:ext cx="300990" cy="1043305"/>
          </a:xfrm>
          <a:custGeom>
            <a:avLst/>
            <a:gdLst/>
            <a:ahLst/>
            <a:cxnLst/>
            <a:rect l="l" t="t" r="r" b="b"/>
            <a:pathLst>
              <a:path w="300989" h="1043305">
                <a:moveTo>
                  <a:pt x="296418" y="516636"/>
                </a:moveTo>
                <a:lnTo>
                  <a:pt x="266700" y="516636"/>
                </a:lnTo>
                <a:lnTo>
                  <a:pt x="244837" y="515549"/>
                </a:lnTo>
                <a:lnTo>
                  <a:pt x="224618" y="513949"/>
                </a:lnTo>
                <a:lnTo>
                  <a:pt x="204149" y="511571"/>
                </a:lnTo>
                <a:lnTo>
                  <a:pt x="182880" y="508254"/>
                </a:lnTo>
                <a:lnTo>
                  <a:pt x="174498" y="505968"/>
                </a:lnTo>
                <a:lnTo>
                  <a:pt x="170688" y="505206"/>
                </a:lnTo>
                <a:lnTo>
                  <a:pt x="167640" y="504444"/>
                </a:lnTo>
                <a:lnTo>
                  <a:pt x="164592" y="502920"/>
                </a:lnTo>
                <a:lnTo>
                  <a:pt x="161531" y="502153"/>
                </a:lnTo>
                <a:lnTo>
                  <a:pt x="159258" y="501395"/>
                </a:lnTo>
                <a:lnTo>
                  <a:pt x="157734" y="499872"/>
                </a:lnTo>
                <a:lnTo>
                  <a:pt x="155448" y="499109"/>
                </a:lnTo>
                <a:lnTo>
                  <a:pt x="154686" y="498348"/>
                </a:lnTo>
                <a:lnTo>
                  <a:pt x="153162" y="497586"/>
                </a:lnTo>
                <a:lnTo>
                  <a:pt x="153162" y="27431"/>
                </a:lnTo>
                <a:lnTo>
                  <a:pt x="152400" y="26669"/>
                </a:lnTo>
                <a:lnTo>
                  <a:pt x="152400" y="25907"/>
                </a:lnTo>
                <a:lnTo>
                  <a:pt x="151638" y="25145"/>
                </a:lnTo>
                <a:lnTo>
                  <a:pt x="151638" y="23621"/>
                </a:lnTo>
                <a:lnTo>
                  <a:pt x="150114" y="22859"/>
                </a:lnTo>
                <a:lnTo>
                  <a:pt x="150114" y="22097"/>
                </a:lnTo>
                <a:lnTo>
                  <a:pt x="83196" y="3829"/>
                </a:lnTo>
                <a:lnTo>
                  <a:pt x="45050" y="929"/>
                </a:lnTo>
                <a:lnTo>
                  <a:pt x="15240" y="0"/>
                </a:lnTo>
                <a:lnTo>
                  <a:pt x="0" y="0"/>
                </a:lnTo>
                <a:lnTo>
                  <a:pt x="0" y="9144"/>
                </a:lnTo>
                <a:lnTo>
                  <a:pt x="15240" y="9143"/>
                </a:lnTo>
                <a:lnTo>
                  <a:pt x="44020" y="10723"/>
                </a:lnTo>
                <a:lnTo>
                  <a:pt x="116013" y="18698"/>
                </a:lnTo>
                <a:lnTo>
                  <a:pt x="144018" y="500634"/>
                </a:lnTo>
                <a:lnTo>
                  <a:pt x="144780" y="501395"/>
                </a:lnTo>
                <a:lnTo>
                  <a:pt x="144780" y="502158"/>
                </a:lnTo>
                <a:lnTo>
                  <a:pt x="145542" y="502158"/>
                </a:lnTo>
                <a:lnTo>
                  <a:pt x="146304" y="503681"/>
                </a:lnTo>
                <a:lnTo>
                  <a:pt x="146304" y="504444"/>
                </a:lnTo>
                <a:lnTo>
                  <a:pt x="147066" y="504444"/>
                </a:lnTo>
                <a:lnTo>
                  <a:pt x="147828" y="505206"/>
                </a:lnTo>
                <a:lnTo>
                  <a:pt x="175029" y="516092"/>
                </a:lnTo>
                <a:lnTo>
                  <a:pt x="210242" y="521656"/>
                </a:lnTo>
                <a:lnTo>
                  <a:pt x="223861" y="520088"/>
                </a:lnTo>
                <a:lnTo>
                  <a:pt x="245173" y="518418"/>
                </a:lnTo>
                <a:lnTo>
                  <a:pt x="266700" y="517398"/>
                </a:lnTo>
                <a:lnTo>
                  <a:pt x="281178" y="517398"/>
                </a:lnTo>
                <a:lnTo>
                  <a:pt x="296418" y="516636"/>
                </a:lnTo>
                <a:close/>
              </a:path>
              <a:path w="300989" h="1043305">
                <a:moveTo>
                  <a:pt x="144018" y="1013460"/>
                </a:moveTo>
                <a:lnTo>
                  <a:pt x="79257" y="1030228"/>
                </a:lnTo>
                <a:lnTo>
                  <a:pt x="15240" y="1034034"/>
                </a:lnTo>
                <a:lnTo>
                  <a:pt x="0" y="1034034"/>
                </a:lnTo>
                <a:lnTo>
                  <a:pt x="0" y="1043178"/>
                </a:lnTo>
                <a:lnTo>
                  <a:pt x="15240" y="1043178"/>
                </a:lnTo>
                <a:lnTo>
                  <a:pt x="45050" y="1042217"/>
                </a:lnTo>
                <a:lnTo>
                  <a:pt x="82253" y="1039553"/>
                </a:lnTo>
                <a:lnTo>
                  <a:pt x="118822" y="1033932"/>
                </a:lnTo>
                <a:lnTo>
                  <a:pt x="143256" y="1025215"/>
                </a:lnTo>
                <a:lnTo>
                  <a:pt x="143256" y="1014984"/>
                </a:lnTo>
                <a:lnTo>
                  <a:pt x="144018" y="1013460"/>
                </a:lnTo>
                <a:close/>
              </a:path>
              <a:path w="300989" h="1043305">
                <a:moveTo>
                  <a:pt x="144018" y="499109"/>
                </a:moveTo>
                <a:lnTo>
                  <a:pt x="144018" y="29717"/>
                </a:lnTo>
                <a:lnTo>
                  <a:pt x="143255" y="28955"/>
                </a:lnTo>
                <a:lnTo>
                  <a:pt x="143255" y="497585"/>
                </a:lnTo>
                <a:lnTo>
                  <a:pt x="144018" y="499109"/>
                </a:lnTo>
                <a:close/>
              </a:path>
              <a:path w="300989" h="1043305">
                <a:moveTo>
                  <a:pt x="144018" y="1013460"/>
                </a:moveTo>
                <a:lnTo>
                  <a:pt x="144018" y="544068"/>
                </a:lnTo>
                <a:lnTo>
                  <a:pt x="143255" y="545592"/>
                </a:lnTo>
                <a:lnTo>
                  <a:pt x="143256" y="1014222"/>
                </a:lnTo>
                <a:lnTo>
                  <a:pt x="144018" y="1013460"/>
                </a:lnTo>
                <a:close/>
              </a:path>
              <a:path w="300989" h="1043305">
                <a:moveTo>
                  <a:pt x="281178" y="526542"/>
                </a:moveTo>
                <a:lnTo>
                  <a:pt x="251333" y="524920"/>
                </a:lnTo>
                <a:lnTo>
                  <a:pt x="212740" y="522050"/>
                </a:lnTo>
                <a:lnTo>
                  <a:pt x="210198" y="521661"/>
                </a:lnTo>
                <a:lnTo>
                  <a:pt x="202968" y="522493"/>
                </a:lnTo>
                <a:lnTo>
                  <a:pt x="181356" y="525780"/>
                </a:lnTo>
                <a:lnTo>
                  <a:pt x="172212" y="528066"/>
                </a:lnTo>
                <a:lnTo>
                  <a:pt x="168402" y="528828"/>
                </a:lnTo>
                <a:lnTo>
                  <a:pt x="162534" y="531406"/>
                </a:lnTo>
                <a:lnTo>
                  <a:pt x="155956" y="532307"/>
                </a:lnTo>
                <a:lnTo>
                  <a:pt x="150876" y="536448"/>
                </a:lnTo>
                <a:lnTo>
                  <a:pt x="148590" y="537210"/>
                </a:lnTo>
                <a:lnTo>
                  <a:pt x="147066" y="539496"/>
                </a:lnTo>
                <a:lnTo>
                  <a:pt x="146304" y="539496"/>
                </a:lnTo>
                <a:lnTo>
                  <a:pt x="145542" y="541020"/>
                </a:lnTo>
                <a:lnTo>
                  <a:pt x="144780" y="541020"/>
                </a:lnTo>
                <a:lnTo>
                  <a:pt x="144780" y="541782"/>
                </a:lnTo>
                <a:lnTo>
                  <a:pt x="144018" y="543306"/>
                </a:lnTo>
                <a:lnTo>
                  <a:pt x="144018" y="1013460"/>
                </a:lnTo>
                <a:lnTo>
                  <a:pt x="143256" y="1014984"/>
                </a:lnTo>
                <a:lnTo>
                  <a:pt x="143256" y="1025215"/>
                </a:lnTo>
                <a:lnTo>
                  <a:pt x="146304" y="1024128"/>
                </a:lnTo>
                <a:lnTo>
                  <a:pt x="147828" y="1022604"/>
                </a:lnTo>
                <a:lnTo>
                  <a:pt x="148590" y="1022604"/>
                </a:lnTo>
                <a:lnTo>
                  <a:pt x="151638" y="1019556"/>
                </a:lnTo>
                <a:lnTo>
                  <a:pt x="151638" y="1018794"/>
                </a:lnTo>
                <a:lnTo>
                  <a:pt x="152400" y="1017269"/>
                </a:lnTo>
                <a:lnTo>
                  <a:pt x="152400" y="1016508"/>
                </a:lnTo>
                <a:lnTo>
                  <a:pt x="153162" y="1015746"/>
                </a:lnTo>
                <a:lnTo>
                  <a:pt x="153162" y="546354"/>
                </a:lnTo>
                <a:lnTo>
                  <a:pt x="182880" y="535686"/>
                </a:lnTo>
                <a:lnTo>
                  <a:pt x="192024" y="533400"/>
                </a:lnTo>
                <a:lnTo>
                  <a:pt x="210242" y="531008"/>
                </a:lnTo>
                <a:lnTo>
                  <a:pt x="229366" y="528947"/>
                </a:lnTo>
                <a:lnTo>
                  <a:pt x="248532" y="527583"/>
                </a:lnTo>
                <a:lnTo>
                  <a:pt x="266700" y="527304"/>
                </a:lnTo>
                <a:lnTo>
                  <a:pt x="281178" y="526542"/>
                </a:lnTo>
                <a:close/>
              </a:path>
              <a:path w="300989" h="1043305">
                <a:moveTo>
                  <a:pt x="153923" y="497586"/>
                </a:moveTo>
                <a:lnTo>
                  <a:pt x="153162" y="496823"/>
                </a:lnTo>
                <a:lnTo>
                  <a:pt x="153162" y="497586"/>
                </a:lnTo>
                <a:lnTo>
                  <a:pt x="153923" y="497586"/>
                </a:lnTo>
                <a:close/>
              </a:path>
              <a:path w="300989" h="1043305">
                <a:moveTo>
                  <a:pt x="153923" y="545592"/>
                </a:moveTo>
                <a:lnTo>
                  <a:pt x="153162" y="546354"/>
                </a:lnTo>
                <a:lnTo>
                  <a:pt x="153162" y="547116"/>
                </a:lnTo>
                <a:lnTo>
                  <a:pt x="153923" y="545592"/>
                </a:lnTo>
                <a:close/>
              </a:path>
              <a:path w="300989" h="1043305">
                <a:moveTo>
                  <a:pt x="300990" y="524256"/>
                </a:moveTo>
                <a:lnTo>
                  <a:pt x="300990" y="518922"/>
                </a:lnTo>
                <a:lnTo>
                  <a:pt x="299466" y="516636"/>
                </a:lnTo>
                <a:lnTo>
                  <a:pt x="296418" y="516636"/>
                </a:lnTo>
                <a:lnTo>
                  <a:pt x="281178" y="517398"/>
                </a:lnTo>
                <a:lnTo>
                  <a:pt x="266700" y="517398"/>
                </a:lnTo>
                <a:lnTo>
                  <a:pt x="244837" y="518434"/>
                </a:lnTo>
                <a:lnTo>
                  <a:pt x="223861" y="520088"/>
                </a:lnTo>
                <a:lnTo>
                  <a:pt x="210242" y="521656"/>
                </a:lnTo>
                <a:lnTo>
                  <a:pt x="212740" y="522050"/>
                </a:lnTo>
                <a:lnTo>
                  <a:pt x="251333" y="524920"/>
                </a:lnTo>
                <a:lnTo>
                  <a:pt x="281178" y="526542"/>
                </a:lnTo>
                <a:lnTo>
                  <a:pt x="299466" y="526542"/>
                </a:lnTo>
                <a:lnTo>
                  <a:pt x="300990" y="524256"/>
                </a:lnTo>
                <a:close/>
              </a:path>
            </a:pathLst>
          </a:custGeom>
          <a:solidFill>
            <a:srgbClr val="497D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4789303" y="2177288"/>
            <a:ext cx="28467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Calibri"/>
                <a:cs typeface="Calibri"/>
              </a:rPr>
              <a:t>velocidad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y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ángulo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inicial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del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camino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de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vuelo </a:t>
            </a:r>
            <a:r>
              <a:rPr sz="1200" spc="-254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para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las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trayectoroas </a:t>
            </a:r>
            <a:r>
              <a:rPr sz="1200" spc="-5" dirty="0">
                <a:latin typeface="Calibri"/>
                <a:cs typeface="Calibri"/>
              </a:rPr>
              <a:t>real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y</a:t>
            </a:r>
            <a:r>
              <a:rPr sz="1200" spc="-5" dirty="0">
                <a:latin typeface="Calibri"/>
                <a:cs typeface="Calibri"/>
              </a:rPr>
              <a:t> nominal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979803" y="2921000"/>
            <a:ext cx="167132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Calibri"/>
                <a:cs typeface="Calibri"/>
              </a:rPr>
              <a:t>aceleración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de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la</a:t>
            </a:r>
            <a:r>
              <a:rPr sz="1200" spc="-10" dirty="0">
                <a:latin typeface="Calibri"/>
                <a:cs typeface="Calibri"/>
              </a:rPr>
              <a:t> gravedad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2318651" y="3012185"/>
            <a:ext cx="2592705" cy="1914525"/>
            <a:chOff x="2318651" y="3012185"/>
            <a:chExt cx="2592705" cy="1914525"/>
          </a:xfrm>
        </p:grpSpPr>
        <p:sp>
          <p:nvSpPr>
            <p:cNvPr id="15" name="object 15"/>
            <p:cNvSpPr/>
            <p:nvPr/>
          </p:nvSpPr>
          <p:spPr>
            <a:xfrm>
              <a:off x="2318651" y="3012185"/>
              <a:ext cx="2592705" cy="76200"/>
            </a:xfrm>
            <a:custGeom>
              <a:avLst/>
              <a:gdLst/>
              <a:ahLst/>
              <a:cxnLst/>
              <a:rect l="l" t="t" r="r" b="b"/>
              <a:pathLst>
                <a:path w="2592704" h="76200">
                  <a:moveTo>
                    <a:pt x="76200" y="33527"/>
                  </a:moveTo>
                  <a:lnTo>
                    <a:pt x="76200" y="0"/>
                  </a:lnTo>
                  <a:lnTo>
                    <a:pt x="0" y="38100"/>
                  </a:lnTo>
                  <a:lnTo>
                    <a:pt x="63245" y="69723"/>
                  </a:lnTo>
                  <a:lnTo>
                    <a:pt x="63245" y="33527"/>
                  </a:lnTo>
                  <a:lnTo>
                    <a:pt x="76200" y="33527"/>
                  </a:lnTo>
                  <a:close/>
                </a:path>
                <a:path w="2592704" h="76200">
                  <a:moveTo>
                    <a:pt x="2592323" y="43433"/>
                  </a:moveTo>
                  <a:lnTo>
                    <a:pt x="2592323" y="33527"/>
                  </a:lnTo>
                  <a:lnTo>
                    <a:pt x="63245" y="33527"/>
                  </a:lnTo>
                  <a:lnTo>
                    <a:pt x="63245" y="43433"/>
                  </a:lnTo>
                  <a:lnTo>
                    <a:pt x="2592323" y="43433"/>
                  </a:lnTo>
                  <a:close/>
                </a:path>
                <a:path w="2592704" h="76200">
                  <a:moveTo>
                    <a:pt x="76200" y="76200"/>
                  </a:moveTo>
                  <a:lnTo>
                    <a:pt x="76200" y="43433"/>
                  </a:lnTo>
                  <a:lnTo>
                    <a:pt x="63245" y="43433"/>
                  </a:lnTo>
                  <a:lnTo>
                    <a:pt x="63245" y="69723"/>
                  </a:lnTo>
                  <a:lnTo>
                    <a:pt x="76200" y="762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615069" y="3121926"/>
              <a:ext cx="2156460" cy="1804670"/>
            </a:xfrm>
            <a:custGeom>
              <a:avLst/>
              <a:gdLst/>
              <a:ahLst/>
              <a:cxnLst/>
              <a:rect l="l" t="t" r="r" b="b"/>
              <a:pathLst>
                <a:path w="2156460" h="1804670">
                  <a:moveTo>
                    <a:pt x="167640" y="1655064"/>
                  </a:moveTo>
                  <a:lnTo>
                    <a:pt x="166116" y="1653540"/>
                  </a:lnTo>
                  <a:lnTo>
                    <a:pt x="163068" y="1653540"/>
                  </a:lnTo>
                  <a:lnTo>
                    <a:pt x="146304" y="1652739"/>
                  </a:lnTo>
                  <a:lnTo>
                    <a:pt x="133286" y="1652181"/>
                  </a:lnTo>
                  <a:lnTo>
                    <a:pt x="118071" y="1650961"/>
                  </a:lnTo>
                  <a:lnTo>
                    <a:pt x="103060" y="1648752"/>
                  </a:lnTo>
                  <a:lnTo>
                    <a:pt x="89916" y="1645158"/>
                  </a:lnTo>
                  <a:lnTo>
                    <a:pt x="86868" y="1644396"/>
                  </a:lnTo>
                  <a:lnTo>
                    <a:pt x="87630" y="1644396"/>
                  </a:lnTo>
                  <a:lnTo>
                    <a:pt x="86106" y="1643380"/>
                  </a:lnTo>
                  <a:lnTo>
                    <a:pt x="86106" y="1643253"/>
                  </a:lnTo>
                  <a:lnTo>
                    <a:pt x="86106" y="1528572"/>
                  </a:lnTo>
                  <a:lnTo>
                    <a:pt x="85344" y="1527048"/>
                  </a:lnTo>
                  <a:lnTo>
                    <a:pt x="85344" y="1526286"/>
                  </a:lnTo>
                  <a:lnTo>
                    <a:pt x="83058" y="1524000"/>
                  </a:lnTo>
                  <a:lnTo>
                    <a:pt x="83058" y="1523238"/>
                  </a:lnTo>
                  <a:lnTo>
                    <a:pt x="82296" y="1523238"/>
                  </a:lnTo>
                  <a:lnTo>
                    <a:pt x="80772" y="1521714"/>
                  </a:lnTo>
                  <a:lnTo>
                    <a:pt x="80010" y="1521714"/>
                  </a:lnTo>
                  <a:lnTo>
                    <a:pt x="76962" y="1520190"/>
                  </a:lnTo>
                  <a:lnTo>
                    <a:pt x="62280" y="1516291"/>
                  </a:lnTo>
                  <a:lnTo>
                    <a:pt x="47205" y="1514106"/>
                  </a:lnTo>
                  <a:lnTo>
                    <a:pt x="31940" y="1512862"/>
                  </a:lnTo>
                  <a:lnTo>
                    <a:pt x="16764" y="1511808"/>
                  </a:lnTo>
                  <a:lnTo>
                    <a:pt x="0" y="1511808"/>
                  </a:lnTo>
                  <a:lnTo>
                    <a:pt x="0" y="1520952"/>
                  </a:lnTo>
                  <a:lnTo>
                    <a:pt x="16002" y="1521714"/>
                  </a:lnTo>
                  <a:lnTo>
                    <a:pt x="29946" y="1522095"/>
                  </a:lnTo>
                  <a:lnTo>
                    <a:pt x="44932" y="1523326"/>
                  </a:lnTo>
                  <a:lnTo>
                    <a:pt x="59740" y="1525651"/>
                  </a:lnTo>
                  <a:lnTo>
                    <a:pt x="73152" y="1529334"/>
                  </a:lnTo>
                  <a:lnTo>
                    <a:pt x="76200" y="1530096"/>
                  </a:lnTo>
                  <a:lnTo>
                    <a:pt x="75438" y="1530096"/>
                  </a:lnTo>
                  <a:lnTo>
                    <a:pt x="76200" y="1530858"/>
                  </a:lnTo>
                  <a:lnTo>
                    <a:pt x="76708" y="1531112"/>
                  </a:lnTo>
                  <a:lnTo>
                    <a:pt x="76962" y="1531620"/>
                  </a:lnTo>
                  <a:lnTo>
                    <a:pt x="76962" y="1647444"/>
                  </a:lnTo>
                  <a:lnTo>
                    <a:pt x="77724" y="1647444"/>
                  </a:lnTo>
                  <a:lnTo>
                    <a:pt x="77724" y="1648206"/>
                  </a:lnTo>
                  <a:lnTo>
                    <a:pt x="78486" y="1648968"/>
                  </a:lnTo>
                  <a:lnTo>
                    <a:pt x="79248" y="1650492"/>
                  </a:lnTo>
                  <a:lnTo>
                    <a:pt x="80010" y="1650492"/>
                  </a:lnTo>
                  <a:lnTo>
                    <a:pt x="80772" y="1651254"/>
                  </a:lnTo>
                  <a:lnTo>
                    <a:pt x="82296" y="1652016"/>
                  </a:lnTo>
                  <a:lnTo>
                    <a:pt x="83058" y="1652778"/>
                  </a:lnTo>
                  <a:lnTo>
                    <a:pt x="86106" y="1654302"/>
                  </a:lnTo>
                  <a:lnTo>
                    <a:pt x="86868" y="1654479"/>
                  </a:lnTo>
                  <a:lnTo>
                    <a:pt x="101307" y="1658023"/>
                  </a:lnTo>
                  <a:lnTo>
                    <a:pt x="99682" y="1658277"/>
                  </a:lnTo>
                  <a:lnTo>
                    <a:pt x="86106" y="1661922"/>
                  </a:lnTo>
                  <a:lnTo>
                    <a:pt x="83058" y="1663446"/>
                  </a:lnTo>
                  <a:lnTo>
                    <a:pt x="82296" y="1663446"/>
                  </a:lnTo>
                  <a:lnTo>
                    <a:pt x="80772" y="1664970"/>
                  </a:lnTo>
                  <a:lnTo>
                    <a:pt x="80010" y="1664970"/>
                  </a:lnTo>
                  <a:lnTo>
                    <a:pt x="79248" y="1665732"/>
                  </a:lnTo>
                  <a:lnTo>
                    <a:pt x="78486" y="1667256"/>
                  </a:lnTo>
                  <a:lnTo>
                    <a:pt x="77724" y="1667256"/>
                  </a:lnTo>
                  <a:lnTo>
                    <a:pt x="77724" y="1668018"/>
                  </a:lnTo>
                  <a:lnTo>
                    <a:pt x="76962" y="1668780"/>
                  </a:lnTo>
                  <a:lnTo>
                    <a:pt x="76962" y="1784604"/>
                  </a:lnTo>
                  <a:lnTo>
                    <a:pt x="76200" y="1785366"/>
                  </a:lnTo>
                  <a:lnTo>
                    <a:pt x="29921" y="1793544"/>
                  </a:lnTo>
                  <a:lnTo>
                    <a:pt x="0" y="1794510"/>
                  </a:lnTo>
                  <a:lnTo>
                    <a:pt x="0" y="1804416"/>
                  </a:lnTo>
                  <a:lnTo>
                    <a:pt x="16764" y="1803654"/>
                  </a:lnTo>
                  <a:lnTo>
                    <a:pt x="32004" y="1803146"/>
                  </a:lnTo>
                  <a:lnTo>
                    <a:pt x="47269" y="1801952"/>
                  </a:lnTo>
                  <a:lnTo>
                    <a:pt x="62331" y="1799513"/>
                  </a:lnTo>
                  <a:lnTo>
                    <a:pt x="75438" y="1795703"/>
                  </a:lnTo>
                  <a:lnTo>
                    <a:pt x="76200" y="1795487"/>
                  </a:lnTo>
                  <a:lnTo>
                    <a:pt x="76962" y="1795272"/>
                  </a:lnTo>
                  <a:lnTo>
                    <a:pt x="80010" y="1794510"/>
                  </a:lnTo>
                  <a:lnTo>
                    <a:pt x="80010" y="1793748"/>
                  </a:lnTo>
                  <a:lnTo>
                    <a:pt x="82296" y="1792986"/>
                  </a:lnTo>
                  <a:lnTo>
                    <a:pt x="83058" y="1792224"/>
                  </a:lnTo>
                  <a:lnTo>
                    <a:pt x="83058" y="1791462"/>
                  </a:lnTo>
                  <a:lnTo>
                    <a:pt x="84582" y="1790700"/>
                  </a:lnTo>
                  <a:lnTo>
                    <a:pt x="85344" y="1789938"/>
                  </a:lnTo>
                  <a:lnTo>
                    <a:pt x="85344" y="1788414"/>
                  </a:lnTo>
                  <a:lnTo>
                    <a:pt x="86106" y="1787652"/>
                  </a:lnTo>
                  <a:lnTo>
                    <a:pt x="86106" y="1672590"/>
                  </a:lnTo>
                  <a:lnTo>
                    <a:pt x="86487" y="1672209"/>
                  </a:lnTo>
                  <a:lnTo>
                    <a:pt x="87630" y="1671828"/>
                  </a:lnTo>
                  <a:lnTo>
                    <a:pt x="86868" y="1671828"/>
                  </a:lnTo>
                  <a:lnTo>
                    <a:pt x="133286" y="1663623"/>
                  </a:lnTo>
                  <a:lnTo>
                    <a:pt x="147066" y="1662684"/>
                  </a:lnTo>
                  <a:lnTo>
                    <a:pt x="166116" y="1662684"/>
                  </a:lnTo>
                  <a:lnTo>
                    <a:pt x="167640" y="1660398"/>
                  </a:lnTo>
                  <a:lnTo>
                    <a:pt x="167640" y="1655064"/>
                  </a:lnTo>
                  <a:close/>
                </a:path>
                <a:path w="2156460" h="1804670">
                  <a:moveTo>
                    <a:pt x="1242060" y="358902"/>
                  </a:moveTo>
                  <a:lnTo>
                    <a:pt x="1240536" y="356616"/>
                  </a:lnTo>
                  <a:lnTo>
                    <a:pt x="1226058" y="356616"/>
                  </a:lnTo>
                  <a:lnTo>
                    <a:pt x="1203960" y="355625"/>
                  </a:lnTo>
                  <a:lnTo>
                    <a:pt x="1159090" y="350977"/>
                  </a:lnTo>
                  <a:lnTo>
                    <a:pt x="1133094" y="343662"/>
                  </a:lnTo>
                  <a:lnTo>
                    <a:pt x="1133856" y="344424"/>
                  </a:lnTo>
                  <a:lnTo>
                    <a:pt x="1130808" y="342138"/>
                  </a:lnTo>
                  <a:lnTo>
                    <a:pt x="1132332" y="342900"/>
                  </a:lnTo>
                  <a:lnTo>
                    <a:pt x="1130808" y="341884"/>
                  </a:lnTo>
                  <a:lnTo>
                    <a:pt x="1130808" y="21336"/>
                  </a:lnTo>
                  <a:lnTo>
                    <a:pt x="1130046" y="20574"/>
                  </a:lnTo>
                  <a:lnTo>
                    <a:pt x="1130046" y="19050"/>
                  </a:lnTo>
                  <a:lnTo>
                    <a:pt x="1129284" y="19050"/>
                  </a:lnTo>
                  <a:lnTo>
                    <a:pt x="1129284" y="18288"/>
                  </a:lnTo>
                  <a:lnTo>
                    <a:pt x="1126998" y="16002"/>
                  </a:lnTo>
                  <a:lnTo>
                    <a:pt x="1126236" y="16002"/>
                  </a:lnTo>
                  <a:lnTo>
                    <a:pt x="1123950" y="13716"/>
                  </a:lnTo>
                  <a:lnTo>
                    <a:pt x="1123188" y="13716"/>
                  </a:lnTo>
                  <a:lnTo>
                    <a:pt x="1116215" y="10845"/>
                  </a:lnTo>
                  <a:lnTo>
                    <a:pt x="1109052" y="8534"/>
                  </a:lnTo>
                  <a:lnTo>
                    <a:pt x="1101712" y="6896"/>
                  </a:lnTo>
                  <a:lnTo>
                    <a:pt x="1094232" y="6096"/>
                  </a:lnTo>
                  <a:lnTo>
                    <a:pt x="1086612" y="4572"/>
                  </a:lnTo>
                  <a:lnTo>
                    <a:pt x="1077468" y="3048"/>
                  </a:lnTo>
                  <a:lnTo>
                    <a:pt x="1068324" y="2286"/>
                  </a:lnTo>
                  <a:lnTo>
                    <a:pt x="1049540" y="838"/>
                  </a:lnTo>
                  <a:lnTo>
                    <a:pt x="1037082" y="762"/>
                  </a:lnTo>
                  <a:lnTo>
                    <a:pt x="1026414" y="0"/>
                  </a:lnTo>
                  <a:lnTo>
                    <a:pt x="1014984" y="0"/>
                  </a:lnTo>
                  <a:lnTo>
                    <a:pt x="1014984" y="9906"/>
                  </a:lnTo>
                  <a:lnTo>
                    <a:pt x="1026414" y="9906"/>
                  </a:lnTo>
                  <a:lnTo>
                    <a:pt x="1047915" y="10706"/>
                  </a:lnTo>
                  <a:lnTo>
                    <a:pt x="1071511" y="12382"/>
                  </a:lnTo>
                  <a:lnTo>
                    <a:pt x="1094841" y="15494"/>
                  </a:lnTo>
                  <a:lnTo>
                    <a:pt x="1115568" y="20574"/>
                  </a:lnTo>
                  <a:lnTo>
                    <a:pt x="1119378" y="22098"/>
                  </a:lnTo>
                  <a:lnTo>
                    <a:pt x="1118616" y="22098"/>
                  </a:lnTo>
                  <a:lnTo>
                    <a:pt x="1119378" y="22479"/>
                  </a:lnTo>
                  <a:lnTo>
                    <a:pt x="1120140" y="22860"/>
                  </a:lnTo>
                  <a:lnTo>
                    <a:pt x="1121664" y="24384"/>
                  </a:lnTo>
                  <a:lnTo>
                    <a:pt x="1121664" y="345948"/>
                  </a:lnTo>
                  <a:lnTo>
                    <a:pt x="1122426" y="346710"/>
                  </a:lnTo>
                  <a:lnTo>
                    <a:pt x="1123188" y="347472"/>
                  </a:lnTo>
                  <a:lnTo>
                    <a:pt x="1123188" y="348234"/>
                  </a:lnTo>
                  <a:lnTo>
                    <a:pt x="1124712" y="349758"/>
                  </a:lnTo>
                  <a:lnTo>
                    <a:pt x="1125474" y="349758"/>
                  </a:lnTo>
                  <a:lnTo>
                    <a:pt x="1125474" y="350520"/>
                  </a:lnTo>
                  <a:lnTo>
                    <a:pt x="1126236" y="350520"/>
                  </a:lnTo>
                  <a:lnTo>
                    <a:pt x="1128522" y="352044"/>
                  </a:lnTo>
                  <a:lnTo>
                    <a:pt x="1129284" y="352806"/>
                  </a:lnTo>
                  <a:lnTo>
                    <a:pt x="1133856" y="354431"/>
                  </a:lnTo>
                  <a:lnTo>
                    <a:pt x="1136167" y="355257"/>
                  </a:lnTo>
                  <a:lnTo>
                    <a:pt x="1143571" y="357289"/>
                  </a:lnTo>
                  <a:lnTo>
                    <a:pt x="1151051" y="358990"/>
                  </a:lnTo>
                  <a:lnTo>
                    <a:pt x="1163307" y="361442"/>
                  </a:lnTo>
                  <a:lnTo>
                    <a:pt x="1158240" y="361950"/>
                  </a:lnTo>
                  <a:lnTo>
                    <a:pt x="1150620" y="363474"/>
                  </a:lnTo>
                  <a:lnTo>
                    <a:pt x="1138428" y="366522"/>
                  </a:lnTo>
                  <a:lnTo>
                    <a:pt x="1133094" y="368046"/>
                  </a:lnTo>
                  <a:lnTo>
                    <a:pt x="1129284" y="370332"/>
                  </a:lnTo>
                  <a:lnTo>
                    <a:pt x="1128522" y="370332"/>
                  </a:lnTo>
                  <a:lnTo>
                    <a:pt x="1126236" y="371856"/>
                  </a:lnTo>
                  <a:lnTo>
                    <a:pt x="1125474" y="372618"/>
                  </a:lnTo>
                  <a:lnTo>
                    <a:pt x="1124712" y="372618"/>
                  </a:lnTo>
                  <a:lnTo>
                    <a:pt x="1123188" y="374904"/>
                  </a:lnTo>
                  <a:lnTo>
                    <a:pt x="1122426" y="375666"/>
                  </a:lnTo>
                  <a:lnTo>
                    <a:pt x="1121664" y="377190"/>
                  </a:lnTo>
                  <a:lnTo>
                    <a:pt x="1121664" y="698500"/>
                  </a:lnTo>
                  <a:lnTo>
                    <a:pt x="1120140" y="699516"/>
                  </a:lnTo>
                  <a:lnTo>
                    <a:pt x="1118616" y="700278"/>
                  </a:lnTo>
                  <a:lnTo>
                    <a:pt x="1119378" y="700278"/>
                  </a:lnTo>
                  <a:lnTo>
                    <a:pt x="1071435" y="710336"/>
                  </a:lnTo>
                  <a:lnTo>
                    <a:pt x="1026414" y="712470"/>
                  </a:lnTo>
                  <a:lnTo>
                    <a:pt x="1014984" y="712470"/>
                  </a:lnTo>
                  <a:lnTo>
                    <a:pt x="1014984" y="722376"/>
                  </a:lnTo>
                  <a:lnTo>
                    <a:pt x="1026414" y="722376"/>
                  </a:lnTo>
                  <a:lnTo>
                    <a:pt x="1037844" y="721614"/>
                  </a:lnTo>
                  <a:lnTo>
                    <a:pt x="1049540" y="721423"/>
                  </a:lnTo>
                  <a:lnTo>
                    <a:pt x="1062291" y="720699"/>
                  </a:lnTo>
                  <a:lnTo>
                    <a:pt x="1075016" y="719467"/>
                  </a:lnTo>
                  <a:lnTo>
                    <a:pt x="1086612" y="717804"/>
                  </a:lnTo>
                  <a:lnTo>
                    <a:pt x="1094232" y="717042"/>
                  </a:lnTo>
                  <a:lnTo>
                    <a:pt x="1101852" y="715518"/>
                  </a:lnTo>
                  <a:lnTo>
                    <a:pt x="1108710" y="713994"/>
                  </a:lnTo>
                  <a:lnTo>
                    <a:pt x="1119378" y="710946"/>
                  </a:lnTo>
                  <a:lnTo>
                    <a:pt x="1122426" y="709117"/>
                  </a:lnTo>
                  <a:lnTo>
                    <a:pt x="1123188" y="708660"/>
                  </a:lnTo>
                  <a:lnTo>
                    <a:pt x="1123950" y="708660"/>
                  </a:lnTo>
                  <a:lnTo>
                    <a:pt x="1126236" y="706374"/>
                  </a:lnTo>
                  <a:lnTo>
                    <a:pt x="1127760" y="706374"/>
                  </a:lnTo>
                  <a:lnTo>
                    <a:pt x="1129284" y="704088"/>
                  </a:lnTo>
                  <a:lnTo>
                    <a:pt x="1130046" y="703326"/>
                  </a:lnTo>
                  <a:lnTo>
                    <a:pt x="1130046" y="701802"/>
                  </a:lnTo>
                  <a:lnTo>
                    <a:pt x="1130808" y="701802"/>
                  </a:lnTo>
                  <a:lnTo>
                    <a:pt x="1130808" y="380492"/>
                  </a:lnTo>
                  <a:lnTo>
                    <a:pt x="1132332" y="379476"/>
                  </a:lnTo>
                  <a:lnTo>
                    <a:pt x="1130808" y="380238"/>
                  </a:lnTo>
                  <a:lnTo>
                    <a:pt x="1133856" y="377952"/>
                  </a:lnTo>
                  <a:lnTo>
                    <a:pt x="1133094" y="378714"/>
                  </a:lnTo>
                  <a:lnTo>
                    <a:pt x="1133856" y="378409"/>
                  </a:lnTo>
                  <a:lnTo>
                    <a:pt x="1180934" y="368477"/>
                  </a:lnTo>
                  <a:lnTo>
                    <a:pt x="1226058" y="366522"/>
                  </a:lnTo>
                  <a:lnTo>
                    <a:pt x="1237488" y="365760"/>
                  </a:lnTo>
                  <a:lnTo>
                    <a:pt x="1240536" y="365760"/>
                  </a:lnTo>
                  <a:lnTo>
                    <a:pt x="1242060" y="364236"/>
                  </a:lnTo>
                  <a:lnTo>
                    <a:pt x="1242060" y="358902"/>
                  </a:lnTo>
                  <a:close/>
                </a:path>
                <a:path w="2156460" h="1804670">
                  <a:moveTo>
                    <a:pt x="2156460" y="1109472"/>
                  </a:moveTo>
                  <a:lnTo>
                    <a:pt x="2154936" y="1107948"/>
                  </a:lnTo>
                  <a:lnTo>
                    <a:pt x="2151888" y="1107948"/>
                  </a:lnTo>
                  <a:lnTo>
                    <a:pt x="2140458" y="1107186"/>
                  </a:lnTo>
                  <a:lnTo>
                    <a:pt x="2129028" y="1106919"/>
                  </a:lnTo>
                  <a:lnTo>
                    <a:pt x="2129028" y="1107948"/>
                  </a:lnTo>
                  <a:lnTo>
                    <a:pt x="2117382" y="1108786"/>
                  </a:lnTo>
                  <a:lnTo>
                    <a:pt x="2118360" y="1108710"/>
                  </a:lnTo>
                  <a:lnTo>
                    <a:pt x="2129028" y="1107948"/>
                  </a:lnTo>
                  <a:lnTo>
                    <a:pt x="2129028" y="1106919"/>
                  </a:lnTo>
                  <a:lnTo>
                    <a:pt x="2073084" y="1102245"/>
                  </a:lnTo>
                  <a:lnTo>
                    <a:pt x="2047494" y="1094994"/>
                  </a:lnTo>
                  <a:lnTo>
                    <a:pt x="2048256" y="1095756"/>
                  </a:lnTo>
                  <a:lnTo>
                    <a:pt x="2045208" y="1093470"/>
                  </a:lnTo>
                  <a:lnTo>
                    <a:pt x="2046732" y="1094232"/>
                  </a:lnTo>
                  <a:lnTo>
                    <a:pt x="2045208" y="1093216"/>
                  </a:lnTo>
                  <a:lnTo>
                    <a:pt x="2045208" y="771906"/>
                  </a:lnTo>
                  <a:lnTo>
                    <a:pt x="2044446" y="771906"/>
                  </a:lnTo>
                  <a:lnTo>
                    <a:pt x="2044446" y="770382"/>
                  </a:lnTo>
                  <a:lnTo>
                    <a:pt x="2043684" y="769620"/>
                  </a:lnTo>
                  <a:lnTo>
                    <a:pt x="2042160" y="767334"/>
                  </a:lnTo>
                  <a:lnTo>
                    <a:pt x="2040636" y="767334"/>
                  </a:lnTo>
                  <a:lnTo>
                    <a:pt x="2038350" y="765048"/>
                  </a:lnTo>
                  <a:lnTo>
                    <a:pt x="2037588" y="765048"/>
                  </a:lnTo>
                  <a:lnTo>
                    <a:pt x="2033778" y="762762"/>
                  </a:lnTo>
                  <a:lnTo>
                    <a:pt x="2028444" y="761238"/>
                  </a:lnTo>
                  <a:lnTo>
                    <a:pt x="2016252" y="758190"/>
                  </a:lnTo>
                  <a:lnTo>
                    <a:pt x="2008632" y="756666"/>
                  </a:lnTo>
                  <a:lnTo>
                    <a:pt x="2001012" y="755904"/>
                  </a:lnTo>
                  <a:lnTo>
                    <a:pt x="1991868" y="754380"/>
                  </a:lnTo>
                  <a:lnTo>
                    <a:pt x="1982724" y="753618"/>
                  </a:lnTo>
                  <a:lnTo>
                    <a:pt x="1964486" y="752208"/>
                  </a:lnTo>
                  <a:lnTo>
                    <a:pt x="1951482" y="752094"/>
                  </a:lnTo>
                  <a:lnTo>
                    <a:pt x="1940814" y="751332"/>
                  </a:lnTo>
                  <a:lnTo>
                    <a:pt x="1929384" y="751332"/>
                  </a:lnTo>
                  <a:lnTo>
                    <a:pt x="1929384" y="761238"/>
                  </a:lnTo>
                  <a:lnTo>
                    <a:pt x="1940814" y="761238"/>
                  </a:lnTo>
                  <a:lnTo>
                    <a:pt x="1962175" y="761720"/>
                  </a:lnTo>
                  <a:lnTo>
                    <a:pt x="1985873" y="763371"/>
                  </a:lnTo>
                  <a:lnTo>
                    <a:pt x="2009330" y="766610"/>
                  </a:lnTo>
                  <a:lnTo>
                    <a:pt x="2029968" y="771906"/>
                  </a:lnTo>
                  <a:lnTo>
                    <a:pt x="2033778" y="773430"/>
                  </a:lnTo>
                  <a:lnTo>
                    <a:pt x="2033016" y="773430"/>
                  </a:lnTo>
                  <a:lnTo>
                    <a:pt x="2033778" y="773811"/>
                  </a:lnTo>
                  <a:lnTo>
                    <a:pt x="2034540" y="774192"/>
                  </a:lnTo>
                  <a:lnTo>
                    <a:pt x="2036064" y="775208"/>
                  </a:lnTo>
                  <a:lnTo>
                    <a:pt x="2036064" y="1096518"/>
                  </a:lnTo>
                  <a:lnTo>
                    <a:pt x="2036826" y="1098042"/>
                  </a:lnTo>
                  <a:lnTo>
                    <a:pt x="2037588" y="1098804"/>
                  </a:lnTo>
                  <a:lnTo>
                    <a:pt x="2039112" y="1101090"/>
                  </a:lnTo>
                  <a:lnTo>
                    <a:pt x="2039874" y="1101090"/>
                  </a:lnTo>
                  <a:lnTo>
                    <a:pt x="2040636" y="1101852"/>
                  </a:lnTo>
                  <a:lnTo>
                    <a:pt x="2042922" y="1103376"/>
                  </a:lnTo>
                  <a:lnTo>
                    <a:pt x="2043684" y="1103376"/>
                  </a:lnTo>
                  <a:lnTo>
                    <a:pt x="2048256" y="1105674"/>
                  </a:lnTo>
                  <a:lnTo>
                    <a:pt x="2077720" y="1112266"/>
                  </a:lnTo>
                  <a:lnTo>
                    <a:pt x="2065020" y="1114806"/>
                  </a:lnTo>
                  <a:lnTo>
                    <a:pt x="2058924" y="1115568"/>
                  </a:lnTo>
                  <a:lnTo>
                    <a:pt x="2052828" y="1117854"/>
                  </a:lnTo>
                  <a:lnTo>
                    <a:pt x="2047494" y="1119378"/>
                  </a:lnTo>
                  <a:lnTo>
                    <a:pt x="2043684" y="1120902"/>
                  </a:lnTo>
                  <a:lnTo>
                    <a:pt x="2042922" y="1121664"/>
                  </a:lnTo>
                  <a:lnTo>
                    <a:pt x="2040636" y="1123188"/>
                  </a:lnTo>
                  <a:lnTo>
                    <a:pt x="2039874" y="1123188"/>
                  </a:lnTo>
                  <a:lnTo>
                    <a:pt x="2039874" y="1123950"/>
                  </a:lnTo>
                  <a:lnTo>
                    <a:pt x="2039112" y="1123950"/>
                  </a:lnTo>
                  <a:lnTo>
                    <a:pt x="2037588" y="1125474"/>
                  </a:lnTo>
                  <a:lnTo>
                    <a:pt x="2037588" y="1126236"/>
                  </a:lnTo>
                  <a:lnTo>
                    <a:pt x="2036064" y="1127760"/>
                  </a:lnTo>
                  <a:lnTo>
                    <a:pt x="2036064" y="1449324"/>
                  </a:lnTo>
                  <a:lnTo>
                    <a:pt x="2034540" y="1450848"/>
                  </a:lnTo>
                  <a:lnTo>
                    <a:pt x="2033016" y="1451610"/>
                  </a:lnTo>
                  <a:lnTo>
                    <a:pt x="2033778" y="1451610"/>
                  </a:lnTo>
                  <a:lnTo>
                    <a:pt x="1985860" y="1461325"/>
                  </a:lnTo>
                  <a:lnTo>
                    <a:pt x="1940814" y="1463802"/>
                  </a:lnTo>
                  <a:lnTo>
                    <a:pt x="1929384" y="1463802"/>
                  </a:lnTo>
                  <a:lnTo>
                    <a:pt x="1929384" y="1473708"/>
                  </a:lnTo>
                  <a:lnTo>
                    <a:pt x="1940814" y="1473708"/>
                  </a:lnTo>
                  <a:lnTo>
                    <a:pt x="1951482" y="1472996"/>
                  </a:lnTo>
                  <a:lnTo>
                    <a:pt x="1964486" y="1472882"/>
                  </a:lnTo>
                  <a:lnTo>
                    <a:pt x="1976678" y="1471879"/>
                  </a:lnTo>
                  <a:lnTo>
                    <a:pt x="1988845" y="1470444"/>
                  </a:lnTo>
                  <a:lnTo>
                    <a:pt x="2001012" y="1469136"/>
                  </a:lnTo>
                  <a:lnTo>
                    <a:pt x="2008632" y="1467612"/>
                  </a:lnTo>
                  <a:lnTo>
                    <a:pt x="2016252" y="1466850"/>
                  </a:lnTo>
                  <a:lnTo>
                    <a:pt x="2023110" y="1465326"/>
                  </a:lnTo>
                  <a:lnTo>
                    <a:pt x="2028444" y="1463802"/>
                  </a:lnTo>
                  <a:lnTo>
                    <a:pt x="2033778" y="1461516"/>
                  </a:lnTo>
                  <a:lnTo>
                    <a:pt x="2036826" y="1460296"/>
                  </a:lnTo>
                  <a:lnTo>
                    <a:pt x="2037588" y="1459992"/>
                  </a:lnTo>
                  <a:lnTo>
                    <a:pt x="2038350" y="1459992"/>
                  </a:lnTo>
                  <a:lnTo>
                    <a:pt x="2040636" y="1457706"/>
                  </a:lnTo>
                  <a:lnTo>
                    <a:pt x="2041398" y="1457706"/>
                  </a:lnTo>
                  <a:lnTo>
                    <a:pt x="2043684" y="1455420"/>
                  </a:lnTo>
                  <a:lnTo>
                    <a:pt x="2043684" y="1454658"/>
                  </a:lnTo>
                  <a:lnTo>
                    <a:pt x="2044446" y="1454658"/>
                  </a:lnTo>
                  <a:lnTo>
                    <a:pt x="2044446" y="1453134"/>
                  </a:lnTo>
                  <a:lnTo>
                    <a:pt x="2045208" y="1452372"/>
                  </a:lnTo>
                  <a:lnTo>
                    <a:pt x="2045208" y="1131824"/>
                  </a:lnTo>
                  <a:lnTo>
                    <a:pt x="2046732" y="1130808"/>
                  </a:lnTo>
                  <a:lnTo>
                    <a:pt x="2045208" y="1131570"/>
                  </a:lnTo>
                  <a:lnTo>
                    <a:pt x="2048256" y="1129284"/>
                  </a:lnTo>
                  <a:lnTo>
                    <a:pt x="2047494" y="1130046"/>
                  </a:lnTo>
                  <a:lnTo>
                    <a:pt x="2048256" y="1129741"/>
                  </a:lnTo>
                  <a:lnTo>
                    <a:pt x="2051304" y="1128522"/>
                  </a:lnTo>
                  <a:lnTo>
                    <a:pt x="2073084" y="1122692"/>
                  </a:lnTo>
                  <a:lnTo>
                    <a:pt x="2095385" y="1119657"/>
                  </a:lnTo>
                  <a:lnTo>
                    <a:pt x="2118360" y="1118171"/>
                  </a:lnTo>
                  <a:lnTo>
                    <a:pt x="2140458" y="1117092"/>
                  </a:lnTo>
                  <a:lnTo>
                    <a:pt x="2154936" y="1117092"/>
                  </a:lnTo>
                  <a:lnTo>
                    <a:pt x="2156460" y="1114806"/>
                  </a:lnTo>
                  <a:lnTo>
                    <a:pt x="2156460" y="1109472"/>
                  </a:lnTo>
                  <a:close/>
                </a:path>
              </a:pathLst>
            </a:custGeom>
            <a:solidFill>
              <a:srgbClr val="497D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2851537" y="4658359"/>
            <a:ext cx="13290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Calibri"/>
                <a:cs typeface="Calibri"/>
              </a:rPr>
              <a:t>localización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del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radar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967867" y="3365246"/>
            <a:ext cx="226123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Calibri"/>
                <a:cs typeface="Calibri"/>
              </a:rPr>
              <a:t>estado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inicial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para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la</a:t>
            </a:r>
            <a:r>
              <a:rPr sz="1200" spc="-10" dirty="0">
                <a:latin typeface="Calibri"/>
                <a:cs typeface="Calibri"/>
              </a:rPr>
              <a:t> trayectoria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real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871599" y="4115815"/>
            <a:ext cx="226123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Calibri"/>
                <a:cs typeface="Calibri"/>
              </a:rPr>
              <a:t>estado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inicial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para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la</a:t>
            </a:r>
            <a:r>
              <a:rPr sz="1200" spc="-10" dirty="0">
                <a:latin typeface="Calibri"/>
                <a:cs typeface="Calibri"/>
              </a:rPr>
              <a:t> trayectoria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real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2183015" y="5186934"/>
            <a:ext cx="661670" cy="76200"/>
          </a:xfrm>
          <a:custGeom>
            <a:avLst/>
            <a:gdLst/>
            <a:ahLst/>
            <a:cxnLst/>
            <a:rect l="l" t="t" r="r" b="b"/>
            <a:pathLst>
              <a:path w="661669" h="76200">
                <a:moveTo>
                  <a:pt x="76200" y="33528"/>
                </a:moveTo>
                <a:lnTo>
                  <a:pt x="76200" y="0"/>
                </a:lnTo>
                <a:lnTo>
                  <a:pt x="0" y="38100"/>
                </a:lnTo>
                <a:lnTo>
                  <a:pt x="63246" y="69723"/>
                </a:lnTo>
                <a:lnTo>
                  <a:pt x="63246" y="33528"/>
                </a:lnTo>
                <a:lnTo>
                  <a:pt x="76200" y="33528"/>
                </a:lnTo>
                <a:close/>
              </a:path>
              <a:path w="661669" h="76200">
                <a:moveTo>
                  <a:pt x="661416" y="42671"/>
                </a:moveTo>
                <a:lnTo>
                  <a:pt x="661416" y="33528"/>
                </a:lnTo>
                <a:lnTo>
                  <a:pt x="63246" y="33528"/>
                </a:lnTo>
                <a:lnTo>
                  <a:pt x="63246" y="42671"/>
                </a:lnTo>
                <a:lnTo>
                  <a:pt x="661416" y="42671"/>
                </a:lnTo>
                <a:close/>
              </a:path>
              <a:path w="661669" h="76200">
                <a:moveTo>
                  <a:pt x="76200" y="76200"/>
                </a:moveTo>
                <a:lnTo>
                  <a:pt x="76200" y="42671"/>
                </a:lnTo>
                <a:lnTo>
                  <a:pt x="63246" y="42671"/>
                </a:lnTo>
                <a:lnTo>
                  <a:pt x="63246" y="69723"/>
                </a:lnTo>
                <a:lnTo>
                  <a:pt x="76200" y="762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346083" y="5382767"/>
            <a:ext cx="661670" cy="76200"/>
          </a:xfrm>
          <a:custGeom>
            <a:avLst/>
            <a:gdLst/>
            <a:ahLst/>
            <a:cxnLst/>
            <a:rect l="l" t="t" r="r" b="b"/>
            <a:pathLst>
              <a:path w="661669" h="76200">
                <a:moveTo>
                  <a:pt x="76200" y="33528"/>
                </a:moveTo>
                <a:lnTo>
                  <a:pt x="76200" y="0"/>
                </a:lnTo>
                <a:lnTo>
                  <a:pt x="0" y="38100"/>
                </a:lnTo>
                <a:lnTo>
                  <a:pt x="64008" y="70104"/>
                </a:lnTo>
                <a:lnTo>
                  <a:pt x="64008" y="33528"/>
                </a:lnTo>
                <a:lnTo>
                  <a:pt x="76200" y="33528"/>
                </a:lnTo>
                <a:close/>
              </a:path>
              <a:path w="661669" h="76200">
                <a:moveTo>
                  <a:pt x="661416" y="43434"/>
                </a:moveTo>
                <a:lnTo>
                  <a:pt x="661416" y="33528"/>
                </a:lnTo>
                <a:lnTo>
                  <a:pt x="64008" y="33528"/>
                </a:lnTo>
                <a:lnTo>
                  <a:pt x="64008" y="43434"/>
                </a:lnTo>
                <a:lnTo>
                  <a:pt x="661416" y="43434"/>
                </a:lnTo>
                <a:close/>
              </a:path>
              <a:path w="661669" h="76200">
                <a:moveTo>
                  <a:pt x="76200" y="76200"/>
                </a:moveTo>
                <a:lnTo>
                  <a:pt x="76200" y="43434"/>
                </a:lnTo>
                <a:lnTo>
                  <a:pt x="64008" y="43434"/>
                </a:lnTo>
                <a:lnTo>
                  <a:pt x="64008" y="70104"/>
                </a:lnTo>
                <a:lnTo>
                  <a:pt x="76200" y="762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400947" y="5568696"/>
            <a:ext cx="661670" cy="76200"/>
          </a:xfrm>
          <a:custGeom>
            <a:avLst/>
            <a:gdLst/>
            <a:ahLst/>
            <a:cxnLst/>
            <a:rect l="l" t="t" r="r" b="b"/>
            <a:pathLst>
              <a:path w="661669" h="76200">
                <a:moveTo>
                  <a:pt x="76200" y="32766"/>
                </a:moveTo>
                <a:lnTo>
                  <a:pt x="76200" y="0"/>
                </a:lnTo>
                <a:lnTo>
                  <a:pt x="0" y="38100"/>
                </a:lnTo>
                <a:lnTo>
                  <a:pt x="63246" y="69723"/>
                </a:lnTo>
                <a:lnTo>
                  <a:pt x="63246" y="32766"/>
                </a:lnTo>
                <a:lnTo>
                  <a:pt x="76200" y="32766"/>
                </a:lnTo>
                <a:close/>
              </a:path>
              <a:path w="661669" h="76200">
                <a:moveTo>
                  <a:pt x="661416" y="42671"/>
                </a:moveTo>
                <a:lnTo>
                  <a:pt x="661416" y="32766"/>
                </a:lnTo>
                <a:lnTo>
                  <a:pt x="63246" y="32766"/>
                </a:lnTo>
                <a:lnTo>
                  <a:pt x="63246" y="42671"/>
                </a:lnTo>
                <a:lnTo>
                  <a:pt x="661416" y="42671"/>
                </a:lnTo>
                <a:close/>
              </a:path>
              <a:path w="661669" h="76200">
                <a:moveTo>
                  <a:pt x="76200" y="76200"/>
                </a:moveTo>
                <a:lnTo>
                  <a:pt x="76200" y="42671"/>
                </a:lnTo>
                <a:lnTo>
                  <a:pt x="63246" y="42671"/>
                </a:lnTo>
                <a:lnTo>
                  <a:pt x="63246" y="69723"/>
                </a:lnTo>
                <a:lnTo>
                  <a:pt x="76200" y="762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2904877" y="5104129"/>
            <a:ext cx="2306320" cy="587375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93675" marR="5080" indent="-181610">
              <a:lnSpc>
                <a:spcPct val="103499"/>
              </a:lnSpc>
              <a:spcBef>
                <a:spcPts val="50"/>
              </a:spcBef>
            </a:pPr>
            <a:r>
              <a:rPr sz="1200" spc="-5" dirty="0">
                <a:latin typeface="Calibri"/>
                <a:cs typeface="Calibri"/>
              </a:rPr>
              <a:t>variable que </a:t>
            </a:r>
            <a:r>
              <a:rPr sz="1200" spc="-10" dirty="0">
                <a:latin typeface="Calibri"/>
                <a:cs typeface="Calibri"/>
              </a:rPr>
              <a:t>controla </a:t>
            </a:r>
            <a:r>
              <a:rPr sz="1200" dirty="0">
                <a:latin typeface="Calibri"/>
                <a:cs typeface="Calibri"/>
              </a:rPr>
              <a:t>el </a:t>
            </a:r>
            <a:r>
              <a:rPr sz="1200" spc="-5" dirty="0">
                <a:latin typeface="Calibri"/>
                <a:cs typeface="Calibri"/>
              </a:rPr>
              <a:t>muestreo 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paso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de</a:t>
            </a:r>
            <a:r>
              <a:rPr sz="1200" dirty="0">
                <a:latin typeface="Calibri"/>
                <a:cs typeface="Calibri"/>
              </a:rPr>
              <a:t> la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integración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numérica 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controla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el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indexado </a:t>
            </a:r>
            <a:r>
              <a:rPr sz="1200" spc="-5" dirty="0">
                <a:latin typeface="Calibri"/>
                <a:cs typeface="Calibri"/>
              </a:rPr>
              <a:t>de los</a:t>
            </a:r>
            <a:r>
              <a:rPr sz="1200" spc="10" dirty="0">
                <a:latin typeface="Calibri"/>
                <a:cs typeface="Calibri"/>
              </a:rPr>
              <a:t> </a:t>
            </a:r>
            <a:r>
              <a:rPr sz="1200" spc="-15" dirty="0">
                <a:latin typeface="Calibri"/>
                <a:cs typeface="Calibri"/>
              </a:rPr>
              <a:t>arrays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44600" y="647700"/>
            <a:ext cx="8515350" cy="62611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3C91BA1-50B6-459A-8BA9-414F95C96547}"/>
              </a:ext>
            </a:extLst>
          </p:cNvPr>
          <p:cNvSpPr txBox="1"/>
          <p:nvPr/>
        </p:nvSpPr>
        <p:spPr>
          <a:xfrm>
            <a:off x="5041900" y="2333625"/>
            <a:ext cx="381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0</a:t>
            </a:r>
          </a:p>
          <a:p>
            <a:r>
              <a:rPr lang="en-GB" sz="1600" dirty="0"/>
              <a:t>-g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946666-1478-4750-8DDB-2774F0007F43}"/>
              </a:ext>
            </a:extLst>
          </p:cNvPr>
          <p:cNvSpPr txBox="1"/>
          <p:nvPr/>
        </p:nvSpPr>
        <p:spPr>
          <a:xfrm>
            <a:off x="3289300" y="2613600"/>
            <a:ext cx="1905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AE6202-9388-41A1-B92A-2CD3A53CF7BF}"/>
              </a:ext>
            </a:extLst>
          </p:cNvPr>
          <p:cNvSpPr txBox="1"/>
          <p:nvPr/>
        </p:nvSpPr>
        <p:spPr>
          <a:xfrm>
            <a:off x="3297901" y="2822987"/>
            <a:ext cx="29619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dirty="0"/>
              <a:t>-G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21360A-11C8-4BEB-976B-990115712F8C}"/>
              </a:ext>
            </a:extLst>
          </p:cNvPr>
          <p:cNvSpPr txBox="1"/>
          <p:nvPr/>
        </p:nvSpPr>
        <p:spPr>
          <a:xfrm>
            <a:off x="2984500" y="2274406"/>
            <a:ext cx="1905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9901D8-5C43-41C4-8022-7FBA24B9286E}"/>
              </a:ext>
            </a:extLst>
          </p:cNvPr>
          <p:cNvSpPr txBox="1"/>
          <p:nvPr/>
        </p:nvSpPr>
        <p:spPr>
          <a:xfrm>
            <a:off x="2993101" y="2483793"/>
            <a:ext cx="29619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dirty="0"/>
              <a:t>-G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3C19F9-C3BA-442F-A310-3857901D9F10}"/>
              </a:ext>
            </a:extLst>
          </p:cNvPr>
          <p:cNvSpPr txBox="1"/>
          <p:nvPr/>
        </p:nvSpPr>
        <p:spPr>
          <a:xfrm>
            <a:off x="2951480" y="4638839"/>
            <a:ext cx="1905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B2ADE9B-F4B5-403A-A392-7DEF61EEB052}"/>
              </a:ext>
            </a:extLst>
          </p:cNvPr>
          <p:cNvSpPr txBox="1"/>
          <p:nvPr/>
        </p:nvSpPr>
        <p:spPr>
          <a:xfrm>
            <a:off x="2960081" y="4848226"/>
            <a:ext cx="29619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dirty="0"/>
              <a:t>-G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9A3B9FD-8374-4E87-8CBB-20C955AC9617}"/>
              </a:ext>
            </a:extLst>
          </p:cNvPr>
          <p:cNvSpPr txBox="1"/>
          <p:nvPr/>
        </p:nvSpPr>
        <p:spPr>
          <a:xfrm>
            <a:off x="3280699" y="5019719"/>
            <a:ext cx="1905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9569C2-A0D3-444A-821F-B95D122591B5}"/>
              </a:ext>
            </a:extLst>
          </p:cNvPr>
          <p:cNvSpPr txBox="1"/>
          <p:nvPr/>
        </p:nvSpPr>
        <p:spPr>
          <a:xfrm>
            <a:off x="3289300" y="5229106"/>
            <a:ext cx="29619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dirty="0"/>
              <a:t>-G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543BD5F-7116-414B-BDDD-21D8F0D0C616}"/>
              </a:ext>
            </a:extLst>
          </p:cNvPr>
          <p:cNvSpPr txBox="1"/>
          <p:nvPr/>
        </p:nvSpPr>
        <p:spPr>
          <a:xfrm>
            <a:off x="5041900" y="4726667"/>
            <a:ext cx="381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0</a:t>
            </a:r>
          </a:p>
          <a:p>
            <a:r>
              <a:rPr lang="en-GB" sz="1600" dirty="0"/>
              <a:t>-g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4AD4F2C-1F7E-4FCC-8DD5-617EF38E0335}"/>
              </a:ext>
            </a:extLst>
          </p:cNvPr>
          <p:cNvSpPr txBox="1"/>
          <p:nvPr/>
        </p:nvSpPr>
        <p:spPr>
          <a:xfrm>
            <a:off x="8166100" y="4555838"/>
            <a:ext cx="381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0</a:t>
            </a:r>
          </a:p>
          <a:p>
            <a:r>
              <a:rPr lang="en-GB" sz="1600" dirty="0"/>
              <a:t>-g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517781" y="1076959"/>
            <a:ext cx="5130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15" marR="5080" indent="-635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alibri"/>
                <a:cs typeface="Calibri"/>
              </a:rPr>
              <a:t>S=S+H; 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if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S&gt;=</a:t>
            </a:r>
            <a:r>
              <a:rPr sz="1200" spc="-10" dirty="0">
                <a:latin typeface="Calibri"/>
                <a:cs typeface="Calibri"/>
              </a:rPr>
              <a:t>T</a:t>
            </a:r>
            <a:r>
              <a:rPr sz="1200" dirty="0">
                <a:latin typeface="Calibri"/>
                <a:cs typeface="Calibri"/>
              </a:rPr>
              <a:t>S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438277" y="1442720"/>
            <a:ext cx="2903855" cy="1305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Calibri"/>
                <a:cs typeface="Calibri"/>
              </a:rPr>
              <a:t>S=0.; 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RTNOM=sqrt((XTNOM‐XR)^2+(YTNOM‐YR)^2); </a:t>
            </a:r>
            <a:r>
              <a:rPr sz="1200" spc="-26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THET=atan2((YT‐YR),(XT‐XR)); 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RT=sqrt((XT‐XR)^2+(YT‐YR)^2); 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THETNOM=atan2((YTNOM‐YR),(XTNOM‐XR)); 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DELTHET=57.3*(THET‐THETNOM); 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DELRT=RT‐RTNOM;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438277" y="2722879"/>
            <a:ext cx="1988185" cy="2402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165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Calibri"/>
                <a:cs typeface="Calibri"/>
              </a:rPr>
              <a:t>DELXT=XT‐XTNOM; 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DELXTD=XT</a:t>
            </a:r>
            <a:r>
              <a:rPr sz="1200" dirty="0">
                <a:latin typeface="Calibri"/>
                <a:cs typeface="Calibri"/>
              </a:rPr>
              <a:t>D</a:t>
            </a:r>
            <a:r>
              <a:rPr sz="1200" spc="-5" dirty="0">
                <a:latin typeface="Calibri"/>
                <a:cs typeface="Calibri"/>
              </a:rPr>
              <a:t>‐XTDNOM;  </a:t>
            </a:r>
            <a:r>
              <a:rPr sz="1200" spc="-15" dirty="0">
                <a:latin typeface="Calibri"/>
                <a:cs typeface="Calibri"/>
              </a:rPr>
              <a:t>DELYT=YT‐YTNOM; </a:t>
            </a:r>
            <a:r>
              <a:rPr sz="1200" spc="-10" dirty="0">
                <a:latin typeface="Calibri"/>
                <a:cs typeface="Calibri"/>
              </a:rPr>
              <a:t> DELYTD=YTD‐YTDNOM;</a:t>
            </a:r>
            <a:endParaRPr sz="120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</a:pPr>
            <a:r>
              <a:rPr sz="1200" spc="-10" dirty="0">
                <a:latin typeface="Calibri"/>
                <a:cs typeface="Calibri"/>
              </a:rPr>
              <a:t>count=count+1; 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ArrayT(count)=T; 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ArrayDELXT(count)=DELXT; 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ArrayDELXTD(count)=DELXTD; 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spc="-20" dirty="0">
                <a:latin typeface="Calibri"/>
                <a:cs typeface="Calibri"/>
              </a:rPr>
              <a:t>ArrayDELYT(count)=DELYT; </a:t>
            </a:r>
            <a:r>
              <a:rPr sz="1200" spc="-15" dirty="0">
                <a:latin typeface="Calibri"/>
                <a:cs typeface="Calibri"/>
              </a:rPr>
              <a:t> ArrayDELYTD(count)=DELYTD; 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spc="-15" dirty="0">
                <a:latin typeface="Calibri"/>
                <a:cs typeface="Calibri"/>
              </a:rPr>
              <a:t>ArrayDELTHET(count)=DELTHET; </a:t>
            </a:r>
            <a:r>
              <a:rPr sz="1200" spc="-26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ArrayDELRT(count)=DELRT;</a:t>
            </a:r>
            <a:endParaRPr sz="1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200" dirty="0">
                <a:latin typeface="Calibri"/>
                <a:cs typeface="Calibri"/>
              </a:rPr>
              <a:t>end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609477" y="5100320"/>
            <a:ext cx="2622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alibri"/>
                <a:cs typeface="Calibri"/>
              </a:rPr>
              <a:t>end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1741817" y="5578602"/>
            <a:ext cx="10160" cy="803910"/>
            <a:chOff x="1741817" y="5578602"/>
            <a:chExt cx="10160" cy="803910"/>
          </a:xfrm>
        </p:grpSpPr>
        <p:sp>
          <p:nvSpPr>
            <p:cNvPr id="7" name="object 7"/>
            <p:cNvSpPr/>
            <p:nvPr/>
          </p:nvSpPr>
          <p:spPr>
            <a:xfrm>
              <a:off x="1746770" y="5578602"/>
              <a:ext cx="0" cy="771525"/>
            </a:xfrm>
            <a:custGeom>
              <a:avLst/>
              <a:gdLst/>
              <a:ahLst/>
              <a:cxnLst/>
              <a:rect l="l" t="t" r="r" b="b"/>
              <a:pathLst>
                <a:path h="771525">
                  <a:moveTo>
                    <a:pt x="0" y="0"/>
                  </a:moveTo>
                  <a:lnTo>
                    <a:pt x="0" y="771144"/>
                  </a:lnTo>
                </a:path>
              </a:pathLst>
            </a:custGeom>
            <a:ln w="9906">
              <a:solidFill>
                <a:srgbClr val="00000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741817" y="6378702"/>
              <a:ext cx="10160" cy="3810"/>
            </a:xfrm>
            <a:custGeom>
              <a:avLst/>
              <a:gdLst/>
              <a:ahLst/>
              <a:cxnLst/>
              <a:rect l="l" t="t" r="r" b="b"/>
              <a:pathLst>
                <a:path w="10160" h="3810">
                  <a:moveTo>
                    <a:pt x="9906" y="3809"/>
                  </a:moveTo>
                  <a:lnTo>
                    <a:pt x="9906" y="0"/>
                  </a:lnTo>
                  <a:lnTo>
                    <a:pt x="0" y="0"/>
                  </a:lnTo>
                  <a:lnTo>
                    <a:pt x="0" y="3809"/>
                  </a:lnTo>
                  <a:lnTo>
                    <a:pt x="9906" y="380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/>
          <p:nvPr/>
        </p:nvSpPr>
        <p:spPr>
          <a:xfrm>
            <a:off x="2668409" y="466355"/>
            <a:ext cx="29209" cy="588645"/>
          </a:xfrm>
          <a:custGeom>
            <a:avLst/>
            <a:gdLst/>
            <a:ahLst/>
            <a:cxnLst/>
            <a:rect l="l" t="t" r="r" b="b"/>
            <a:pathLst>
              <a:path w="29210" h="588644">
                <a:moveTo>
                  <a:pt x="28956" y="571500"/>
                </a:moveTo>
                <a:lnTo>
                  <a:pt x="0" y="571500"/>
                </a:lnTo>
                <a:lnTo>
                  <a:pt x="0" y="588264"/>
                </a:lnTo>
                <a:lnTo>
                  <a:pt x="28956" y="588264"/>
                </a:lnTo>
                <a:lnTo>
                  <a:pt x="28956" y="571500"/>
                </a:lnTo>
                <a:close/>
              </a:path>
              <a:path w="29210" h="588644">
                <a:moveTo>
                  <a:pt x="28956" y="457200"/>
                </a:moveTo>
                <a:lnTo>
                  <a:pt x="0" y="457200"/>
                </a:lnTo>
                <a:lnTo>
                  <a:pt x="0" y="542544"/>
                </a:lnTo>
                <a:lnTo>
                  <a:pt x="28956" y="542544"/>
                </a:lnTo>
                <a:lnTo>
                  <a:pt x="28956" y="457200"/>
                </a:lnTo>
                <a:close/>
              </a:path>
              <a:path w="29210" h="588644">
                <a:moveTo>
                  <a:pt x="28956" y="342900"/>
                </a:moveTo>
                <a:lnTo>
                  <a:pt x="0" y="342900"/>
                </a:lnTo>
                <a:lnTo>
                  <a:pt x="0" y="428244"/>
                </a:lnTo>
                <a:lnTo>
                  <a:pt x="28956" y="428244"/>
                </a:lnTo>
                <a:lnTo>
                  <a:pt x="28956" y="342900"/>
                </a:lnTo>
                <a:close/>
              </a:path>
              <a:path w="29210" h="588644">
                <a:moveTo>
                  <a:pt x="28956" y="228600"/>
                </a:moveTo>
                <a:lnTo>
                  <a:pt x="0" y="228600"/>
                </a:lnTo>
                <a:lnTo>
                  <a:pt x="0" y="313944"/>
                </a:lnTo>
                <a:lnTo>
                  <a:pt x="28956" y="313944"/>
                </a:lnTo>
                <a:lnTo>
                  <a:pt x="28956" y="228600"/>
                </a:lnTo>
                <a:close/>
              </a:path>
              <a:path w="29210" h="588644">
                <a:moveTo>
                  <a:pt x="28956" y="114300"/>
                </a:moveTo>
                <a:lnTo>
                  <a:pt x="0" y="114300"/>
                </a:lnTo>
                <a:lnTo>
                  <a:pt x="0" y="199644"/>
                </a:lnTo>
                <a:lnTo>
                  <a:pt x="28956" y="199644"/>
                </a:lnTo>
                <a:lnTo>
                  <a:pt x="28956" y="114300"/>
                </a:lnTo>
                <a:close/>
              </a:path>
              <a:path w="29210" h="588644">
                <a:moveTo>
                  <a:pt x="28956" y="0"/>
                </a:moveTo>
                <a:lnTo>
                  <a:pt x="0" y="0"/>
                </a:lnTo>
                <a:lnTo>
                  <a:pt x="0" y="85344"/>
                </a:lnTo>
                <a:lnTo>
                  <a:pt x="28956" y="85344"/>
                </a:lnTo>
                <a:lnTo>
                  <a:pt x="28956" y="0"/>
                </a:lnTo>
                <a:close/>
              </a:path>
            </a:pathLst>
          </a:custGeom>
          <a:solidFill>
            <a:srgbClr val="65FF3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180985" y="5146547"/>
            <a:ext cx="330200" cy="196850"/>
          </a:xfrm>
          <a:custGeom>
            <a:avLst/>
            <a:gdLst/>
            <a:ahLst/>
            <a:cxnLst/>
            <a:rect l="l" t="t" r="r" b="b"/>
            <a:pathLst>
              <a:path w="330200" h="196850">
                <a:moveTo>
                  <a:pt x="329946" y="98297"/>
                </a:moveTo>
                <a:lnTo>
                  <a:pt x="231647" y="0"/>
                </a:lnTo>
                <a:lnTo>
                  <a:pt x="231647" y="48767"/>
                </a:lnTo>
                <a:lnTo>
                  <a:pt x="0" y="48767"/>
                </a:lnTo>
                <a:lnTo>
                  <a:pt x="0" y="147065"/>
                </a:lnTo>
                <a:lnTo>
                  <a:pt x="231647" y="147065"/>
                </a:lnTo>
                <a:lnTo>
                  <a:pt x="231647" y="196595"/>
                </a:lnTo>
                <a:lnTo>
                  <a:pt x="329946" y="98297"/>
                </a:lnTo>
                <a:close/>
              </a:path>
            </a:pathLst>
          </a:custGeom>
          <a:solidFill>
            <a:srgbClr val="65FF3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063381" y="1291589"/>
            <a:ext cx="330200" cy="196850"/>
          </a:xfrm>
          <a:custGeom>
            <a:avLst/>
            <a:gdLst/>
            <a:ahLst/>
            <a:cxnLst/>
            <a:rect l="l" t="t" r="r" b="b"/>
            <a:pathLst>
              <a:path w="330200" h="196850">
                <a:moveTo>
                  <a:pt x="329946" y="98297"/>
                </a:moveTo>
                <a:lnTo>
                  <a:pt x="231647" y="0"/>
                </a:lnTo>
                <a:lnTo>
                  <a:pt x="231647" y="48767"/>
                </a:lnTo>
                <a:lnTo>
                  <a:pt x="0" y="48767"/>
                </a:lnTo>
                <a:lnTo>
                  <a:pt x="0" y="147065"/>
                </a:lnTo>
                <a:lnTo>
                  <a:pt x="231647" y="147065"/>
                </a:lnTo>
                <a:lnTo>
                  <a:pt x="231647" y="196595"/>
                </a:lnTo>
                <a:lnTo>
                  <a:pt x="329946" y="98297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977781" y="4938521"/>
            <a:ext cx="330200" cy="196850"/>
          </a:xfrm>
          <a:custGeom>
            <a:avLst/>
            <a:gdLst/>
            <a:ahLst/>
            <a:cxnLst/>
            <a:rect l="l" t="t" r="r" b="b"/>
            <a:pathLst>
              <a:path w="330200" h="196850">
                <a:moveTo>
                  <a:pt x="329946" y="98297"/>
                </a:moveTo>
                <a:lnTo>
                  <a:pt x="231647" y="0"/>
                </a:lnTo>
                <a:lnTo>
                  <a:pt x="231647" y="48767"/>
                </a:lnTo>
                <a:lnTo>
                  <a:pt x="0" y="48767"/>
                </a:lnTo>
                <a:lnTo>
                  <a:pt x="0" y="147065"/>
                </a:lnTo>
                <a:lnTo>
                  <a:pt x="231647" y="147065"/>
                </a:lnTo>
                <a:lnTo>
                  <a:pt x="231647" y="196595"/>
                </a:lnTo>
                <a:lnTo>
                  <a:pt x="329946" y="98297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396863" y="1613153"/>
            <a:ext cx="176530" cy="802005"/>
          </a:xfrm>
          <a:custGeom>
            <a:avLst/>
            <a:gdLst/>
            <a:ahLst/>
            <a:cxnLst/>
            <a:rect l="l" t="t" r="r" b="b"/>
            <a:pathLst>
              <a:path w="176529" h="802005">
                <a:moveTo>
                  <a:pt x="90678" y="396020"/>
                </a:moveTo>
                <a:lnTo>
                  <a:pt x="90678" y="387096"/>
                </a:lnTo>
                <a:lnTo>
                  <a:pt x="90297" y="385953"/>
                </a:lnTo>
                <a:lnTo>
                  <a:pt x="89916" y="385572"/>
                </a:lnTo>
                <a:lnTo>
                  <a:pt x="89916" y="16001"/>
                </a:lnTo>
                <a:lnTo>
                  <a:pt x="88392" y="14477"/>
                </a:lnTo>
                <a:lnTo>
                  <a:pt x="87630" y="12953"/>
                </a:lnTo>
                <a:lnTo>
                  <a:pt x="86868" y="12953"/>
                </a:lnTo>
                <a:lnTo>
                  <a:pt x="86868" y="12191"/>
                </a:lnTo>
                <a:lnTo>
                  <a:pt x="84582" y="10667"/>
                </a:lnTo>
                <a:lnTo>
                  <a:pt x="83820" y="10667"/>
                </a:lnTo>
                <a:lnTo>
                  <a:pt x="79248" y="7577"/>
                </a:lnTo>
                <a:lnTo>
                  <a:pt x="66319" y="5092"/>
                </a:lnTo>
                <a:lnTo>
                  <a:pt x="60960" y="4571"/>
                </a:lnTo>
                <a:lnTo>
                  <a:pt x="54864" y="3809"/>
                </a:lnTo>
                <a:lnTo>
                  <a:pt x="41148" y="2285"/>
                </a:lnTo>
                <a:lnTo>
                  <a:pt x="26302" y="801"/>
                </a:lnTo>
                <a:lnTo>
                  <a:pt x="17526" y="761"/>
                </a:lnTo>
                <a:lnTo>
                  <a:pt x="9144" y="63"/>
                </a:lnTo>
                <a:lnTo>
                  <a:pt x="0" y="0"/>
                </a:lnTo>
                <a:lnTo>
                  <a:pt x="0" y="9906"/>
                </a:lnTo>
                <a:lnTo>
                  <a:pt x="9144" y="9932"/>
                </a:lnTo>
                <a:lnTo>
                  <a:pt x="24988" y="10472"/>
                </a:lnTo>
                <a:lnTo>
                  <a:pt x="43557" y="11649"/>
                </a:lnTo>
                <a:lnTo>
                  <a:pt x="61927" y="14063"/>
                </a:lnTo>
                <a:lnTo>
                  <a:pt x="77724" y="18287"/>
                </a:lnTo>
                <a:lnTo>
                  <a:pt x="80010" y="19049"/>
                </a:lnTo>
                <a:lnTo>
                  <a:pt x="80010" y="19557"/>
                </a:lnTo>
                <a:lnTo>
                  <a:pt x="80772" y="20065"/>
                </a:lnTo>
                <a:lnTo>
                  <a:pt x="80772" y="19049"/>
                </a:lnTo>
                <a:lnTo>
                  <a:pt x="81534" y="20573"/>
                </a:lnTo>
                <a:lnTo>
                  <a:pt x="81534" y="390144"/>
                </a:lnTo>
                <a:lnTo>
                  <a:pt x="83058" y="391668"/>
                </a:lnTo>
                <a:lnTo>
                  <a:pt x="83820" y="393192"/>
                </a:lnTo>
                <a:lnTo>
                  <a:pt x="84582" y="393192"/>
                </a:lnTo>
                <a:lnTo>
                  <a:pt x="84582" y="393954"/>
                </a:lnTo>
                <a:lnTo>
                  <a:pt x="90678" y="396020"/>
                </a:lnTo>
                <a:close/>
              </a:path>
              <a:path w="176529" h="802005">
                <a:moveTo>
                  <a:pt x="171450" y="406146"/>
                </a:moveTo>
                <a:lnTo>
                  <a:pt x="163068" y="405384"/>
                </a:lnTo>
                <a:lnTo>
                  <a:pt x="145823" y="405054"/>
                </a:lnTo>
                <a:lnTo>
                  <a:pt x="124086" y="403464"/>
                </a:lnTo>
                <a:lnTo>
                  <a:pt x="107566" y="400906"/>
                </a:lnTo>
                <a:lnTo>
                  <a:pt x="105785" y="401170"/>
                </a:lnTo>
                <a:lnTo>
                  <a:pt x="87630" y="406908"/>
                </a:lnTo>
                <a:lnTo>
                  <a:pt x="84582" y="408431"/>
                </a:lnTo>
                <a:lnTo>
                  <a:pt x="84582" y="409194"/>
                </a:lnTo>
                <a:lnTo>
                  <a:pt x="83820" y="409194"/>
                </a:lnTo>
                <a:lnTo>
                  <a:pt x="83058" y="410718"/>
                </a:lnTo>
                <a:lnTo>
                  <a:pt x="82296" y="411480"/>
                </a:lnTo>
                <a:lnTo>
                  <a:pt x="81534" y="411480"/>
                </a:lnTo>
                <a:lnTo>
                  <a:pt x="81534" y="781812"/>
                </a:lnTo>
                <a:lnTo>
                  <a:pt x="80772" y="782574"/>
                </a:lnTo>
                <a:lnTo>
                  <a:pt x="80772" y="782320"/>
                </a:lnTo>
                <a:lnTo>
                  <a:pt x="79248" y="783336"/>
                </a:lnTo>
                <a:lnTo>
                  <a:pt x="26302" y="791554"/>
                </a:lnTo>
                <a:lnTo>
                  <a:pt x="0" y="792480"/>
                </a:lnTo>
                <a:lnTo>
                  <a:pt x="0" y="801624"/>
                </a:lnTo>
                <a:lnTo>
                  <a:pt x="9144" y="801624"/>
                </a:lnTo>
                <a:lnTo>
                  <a:pt x="27537" y="800985"/>
                </a:lnTo>
                <a:lnTo>
                  <a:pt x="47553" y="799576"/>
                </a:lnTo>
                <a:lnTo>
                  <a:pt x="67224" y="796523"/>
                </a:lnTo>
                <a:lnTo>
                  <a:pt x="80772" y="792178"/>
                </a:lnTo>
                <a:lnTo>
                  <a:pt x="80772" y="782574"/>
                </a:lnTo>
                <a:lnTo>
                  <a:pt x="80962" y="782193"/>
                </a:lnTo>
                <a:lnTo>
                  <a:pt x="80962" y="792116"/>
                </a:lnTo>
                <a:lnTo>
                  <a:pt x="84582" y="790956"/>
                </a:lnTo>
                <a:lnTo>
                  <a:pt x="86868" y="789432"/>
                </a:lnTo>
                <a:lnTo>
                  <a:pt x="89916" y="786384"/>
                </a:lnTo>
                <a:lnTo>
                  <a:pt x="89916" y="416052"/>
                </a:lnTo>
                <a:lnTo>
                  <a:pt x="90678" y="415290"/>
                </a:lnTo>
                <a:lnTo>
                  <a:pt x="90678" y="415671"/>
                </a:lnTo>
                <a:lnTo>
                  <a:pt x="91440" y="415290"/>
                </a:lnTo>
                <a:lnTo>
                  <a:pt x="107566" y="410737"/>
                </a:lnTo>
                <a:lnTo>
                  <a:pt x="126777" y="407903"/>
                </a:lnTo>
                <a:lnTo>
                  <a:pt x="146278" y="406469"/>
                </a:lnTo>
                <a:lnTo>
                  <a:pt x="163068" y="406146"/>
                </a:lnTo>
                <a:lnTo>
                  <a:pt x="171450" y="406146"/>
                </a:lnTo>
                <a:close/>
              </a:path>
              <a:path w="176529" h="802005">
                <a:moveTo>
                  <a:pt x="80010" y="19557"/>
                </a:moveTo>
                <a:lnTo>
                  <a:pt x="80010" y="19049"/>
                </a:lnTo>
                <a:lnTo>
                  <a:pt x="79248" y="19049"/>
                </a:lnTo>
                <a:lnTo>
                  <a:pt x="80010" y="19557"/>
                </a:lnTo>
                <a:close/>
              </a:path>
              <a:path w="176529" h="802005">
                <a:moveTo>
                  <a:pt x="81534" y="20573"/>
                </a:moveTo>
                <a:lnTo>
                  <a:pt x="80772" y="19049"/>
                </a:lnTo>
                <a:lnTo>
                  <a:pt x="81153" y="20192"/>
                </a:lnTo>
                <a:lnTo>
                  <a:pt x="81534" y="20573"/>
                </a:lnTo>
                <a:close/>
              </a:path>
              <a:path w="176529" h="802005">
                <a:moveTo>
                  <a:pt x="81153" y="20192"/>
                </a:moveTo>
                <a:lnTo>
                  <a:pt x="80772" y="19049"/>
                </a:lnTo>
                <a:lnTo>
                  <a:pt x="80772" y="19811"/>
                </a:lnTo>
                <a:lnTo>
                  <a:pt x="81153" y="20192"/>
                </a:lnTo>
                <a:close/>
              </a:path>
              <a:path w="176529" h="802005">
                <a:moveTo>
                  <a:pt x="81207" y="20356"/>
                </a:moveTo>
                <a:lnTo>
                  <a:pt x="81153" y="20192"/>
                </a:lnTo>
                <a:lnTo>
                  <a:pt x="80772" y="19811"/>
                </a:lnTo>
                <a:lnTo>
                  <a:pt x="80962" y="20192"/>
                </a:lnTo>
                <a:lnTo>
                  <a:pt x="81207" y="20356"/>
                </a:lnTo>
                <a:close/>
              </a:path>
              <a:path w="176529" h="802005">
                <a:moveTo>
                  <a:pt x="80962" y="20192"/>
                </a:moveTo>
                <a:lnTo>
                  <a:pt x="80772" y="19811"/>
                </a:lnTo>
                <a:lnTo>
                  <a:pt x="80772" y="20065"/>
                </a:lnTo>
                <a:lnTo>
                  <a:pt x="80962" y="20192"/>
                </a:lnTo>
                <a:close/>
              </a:path>
              <a:path w="176529" h="802005">
                <a:moveTo>
                  <a:pt x="81534" y="387858"/>
                </a:moveTo>
                <a:lnTo>
                  <a:pt x="81534" y="21335"/>
                </a:lnTo>
                <a:lnTo>
                  <a:pt x="80962" y="20192"/>
                </a:lnTo>
                <a:lnTo>
                  <a:pt x="80772" y="20065"/>
                </a:lnTo>
                <a:lnTo>
                  <a:pt x="80772" y="387858"/>
                </a:lnTo>
                <a:lnTo>
                  <a:pt x="81534" y="387858"/>
                </a:lnTo>
                <a:close/>
              </a:path>
              <a:path w="176529" h="802005">
                <a:moveTo>
                  <a:pt x="81534" y="781050"/>
                </a:moveTo>
                <a:lnTo>
                  <a:pt x="81534" y="413766"/>
                </a:lnTo>
                <a:lnTo>
                  <a:pt x="80772" y="414528"/>
                </a:lnTo>
                <a:lnTo>
                  <a:pt x="80772" y="782320"/>
                </a:lnTo>
                <a:lnTo>
                  <a:pt x="80962" y="782193"/>
                </a:lnTo>
                <a:lnTo>
                  <a:pt x="81534" y="781050"/>
                </a:lnTo>
                <a:close/>
              </a:path>
              <a:path w="176529" h="802005">
                <a:moveTo>
                  <a:pt x="81534" y="781812"/>
                </a:moveTo>
                <a:lnTo>
                  <a:pt x="80962" y="782193"/>
                </a:lnTo>
                <a:lnTo>
                  <a:pt x="80772" y="782574"/>
                </a:lnTo>
                <a:lnTo>
                  <a:pt x="81534" y="781812"/>
                </a:lnTo>
                <a:close/>
              </a:path>
              <a:path w="176529" h="802005">
                <a:moveTo>
                  <a:pt x="81534" y="21335"/>
                </a:moveTo>
                <a:lnTo>
                  <a:pt x="81207" y="20356"/>
                </a:lnTo>
                <a:lnTo>
                  <a:pt x="80962" y="20192"/>
                </a:lnTo>
                <a:lnTo>
                  <a:pt x="81534" y="21335"/>
                </a:lnTo>
                <a:close/>
              </a:path>
              <a:path w="176529" h="802005">
                <a:moveTo>
                  <a:pt x="81534" y="781812"/>
                </a:moveTo>
                <a:lnTo>
                  <a:pt x="81534" y="781050"/>
                </a:lnTo>
                <a:lnTo>
                  <a:pt x="80962" y="782193"/>
                </a:lnTo>
                <a:lnTo>
                  <a:pt x="81534" y="781812"/>
                </a:lnTo>
                <a:close/>
              </a:path>
              <a:path w="176529" h="802005">
                <a:moveTo>
                  <a:pt x="81534" y="20573"/>
                </a:moveTo>
                <a:lnTo>
                  <a:pt x="81153" y="20192"/>
                </a:lnTo>
                <a:lnTo>
                  <a:pt x="81207" y="20356"/>
                </a:lnTo>
                <a:lnTo>
                  <a:pt x="81534" y="20573"/>
                </a:lnTo>
                <a:close/>
              </a:path>
              <a:path w="176529" h="802005">
                <a:moveTo>
                  <a:pt x="81534" y="21335"/>
                </a:moveTo>
                <a:lnTo>
                  <a:pt x="81534" y="20573"/>
                </a:lnTo>
                <a:lnTo>
                  <a:pt x="81207" y="20356"/>
                </a:lnTo>
                <a:lnTo>
                  <a:pt x="81534" y="21335"/>
                </a:lnTo>
                <a:close/>
              </a:path>
              <a:path w="176529" h="802005">
                <a:moveTo>
                  <a:pt x="90678" y="386080"/>
                </a:moveTo>
                <a:lnTo>
                  <a:pt x="90678" y="18287"/>
                </a:lnTo>
                <a:lnTo>
                  <a:pt x="89916" y="16763"/>
                </a:lnTo>
                <a:lnTo>
                  <a:pt x="89916" y="384810"/>
                </a:lnTo>
                <a:lnTo>
                  <a:pt x="90487" y="385952"/>
                </a:lnTo>
                <a:lnTo>
                  <a:pt x="90678" y="386080"/>
                </a:lnTo>
                <a:close/>
              </a:path>
              <a:path w="176529" h="802005">
                <a:moveTo>
                  <a:pt x="90487" y="385952"/>
                </a:moveTo>
                <a:lnTo>
                  <a:pt x="89916" y="384810"/>
                </a:lnTo>
                <a:lnTo>
                  <a:pt x="90242" y="385789"/>
                </a:lnTo>
                <a:lnTo>
                  <a:pt x="90487" y="385952"/>
                </a:lnTo>
                <a:close/>
              </a:path>
              <a:path w="176529" h="802005">
                <a:moveTo>
                  <a:pt x="90242" y="385789"/>
                </a:moveTo>
                <a:lnTo>
                  <a:pt x="89916" y="384810"/>
                </a:lnTo>
                <a:lnTo>
                  <a:pt x="89916" y="385572"/>
                </a:lnTo>
                <a:lnTo>
                  <a:pt x="90242" y="385789"/>
                </a:lnTo>
                <a:close/>
              </a:path>
              <a:path w="176529" h="802005">
                <a:moveTo>
                  <a:pt x="90297" y="385953"/>
                </a:moveTo>
                <a:lnTo>
                  <a:pt x="90242" y="385789"/>
                </a:lnTo>
                <a:lnTo>
                  <a:pt x="89916" y="385572"/>
                </a:lnTo>
                <a:lnTo>
                  <a:pt x="90297" y="385953"/>
                </a:lnTo>
                <a:close/>
              </a:path>
              <a:path w="176529" h="802005">
                <a:moveTo>
                  <a:pt x="90678" y="415290"/>
                </a:moveTo>
                <a:lnTo>
                  <a:pt x="89916" y="416052"/>
                </a:lnTo>
                <a:lnTo>
                  <a:pt x="90424" y="415798"/>
                </a:lnTo>
                <a:lnTo>
                  <a:pt x="90678" y="415290"/>
                </a:lnTo>
                <a:close/>
              </a:path>
              <a:path w="176529" h="802005">
                <a:moveTo>
                  <a:pt x="90424" y="415798"/>
                </a:moveTo>
                <a:lnTo>
                  <a:pt x="89916" y="416052"/>
                </a:lnTo>
                <a:lnTo>
                  <a:pt x="89916" y="416814"/>
                </a:lnTo>
                <a:lnTo>
                  <a:pt x="90424" y="415798"/>
                </a:lnTo>
                <a:close/>
              </a:path>
              <a:path w="176529" h="802005">
                <a:moveTo>
                  <a:pt x="90678" y="784098"/>
                </a:moveTo>
                <a:lnTo>
                  <a:pt x="90678" y="415671"/>
                </a:lnTo>
                <a:lnTo>
                  <a:pt x="90424" y="415798"/>
                </a:lnTo>
                <a:lnTo>
                  <a:pt x="89916" y="416814"/>
                </a:lnTo>
                <a:lnTo>
                  <a:pt x="89916" y="785622"/>
                </a:lnTo>
                <a:lnTo>
                  <a:pt x="90678" y="784098"/>
                </a:lnTo>
                <a:close/>
              </a:path>
              <a:path w="176529" h="802005">
                <a:moveTo>
                  <a:pt x="90678" y="386334"/>
                </a:moveTo>
                <a:lnTo>
                  <a:pt x="90487" y="385952"/>
                </a:lnTo>
                <a:lnTo>
                  <a:pt x="90242" y="385789"/>
                </a:lnTo>
                <a:lnTo>
                  <a:pt x="90297" y="385953"/>
                </a:lnTo>
                <a:lnTo>
                  <a:pt x="90678" y="386334"/>
                </a:lnTo>
                <a:close/>
              </a:path>
              <a:path w="176529" h="802005">
                <a:moveTo>
                  <a:pt x="90678" y="387096"/>
                </a:moveTo>
                <a:lnTo>
                  <a:pt x="90678" y="386334"/>
                </a:lnTo>
                <a:lnTo>
                  <a:pt x="90297" y="385953"/>
                </a:lnTo>
                <a:lnTo>
                  <a:pt x="90678" y="387096"/>
                </a:lnTo>
                <a:close/>
              </a:path>
              <a:path w="176529" h="802005">
                <a:moveTo>
                  <a:pt x="90678" y="415671"/>
                </a:moveTo>
                <a:lnTo>
                  <a:pt x="90678" y="415290"/>
                </a:lnTo>
                <a:lnTo>
                  <a:pt x="90424" y="415798"/>
                </a:lnTo>
                <a:lnTo>
                  <a:pt x="90678" y="415671"/>
                </a:lnTo>
                <a:close/>
              </a:path>
              <a:path w="176529" h="802005">
                <a:moveTo>
                  <a:pt x="163068" y="396240"/>
                </a:moveTo>
                <a:lnTo>
                  <a:pt x="108625" y="391691"/>
                </a:lnTo>
                <a:lnTo>
                  <a:pt x="90487" y="385952"/>
                </a:lnTo>
                <a:lnTo>
                  <a:pt x="90678" y="386334"/>
                </a:lnTo>
                <a:lnTo>
                  <a:pt x="90678" y="396020"/>
                </a:lnTo>
                <a:lnTo>
                  <a:pt x="102790" y="400167"/>
                </a:lnTo>
                <a:lnTo>
                  <a:pt x="107566" y="400906"/>
                </a:lnTo>
                <a:lnTo>
                  <a:pt x="124729" y="398359"/>
                </a:lnTo>
                <a:lnTo>
                  <a:pt x="143983" y="397154"/>
                </a:lnTo>
                <a:lnTo>
                  <a:pt x="163068" y="396240"/>
                </a:lnTo>
                <a:close/>
              </a:path>
              <a:path w="176529" h="802005">
                <a:moveTo>
                  <a:pt x="176022" y="403860"/>
                </a:moveTo>
                <a:lnTo>
                  <a:pt x="176022" y="398526"/>
                </a:lnTo>
                <a:lnTo>
                  <a:pt x="174498" y="396240"/>
                </a:lnTo>
                <a:lnTo>
                  <a:pt x="163068" y="396240"/>
                </a:lnTo>
                <a:lnTo>
                  <a:pt x="143983" y="397154"/>
                </a:lnTo>
                <a:lnTo>
                  <a:pt x="124729" y="398359"/>
                </a:lnTo>
                <a:lnTo>
                  <a:pt x="107566" y="400906"/>
                </a:lnTo>
                <a:lnTo>
                  <a:pt x="124086" y="403464"/>
                </a:lnTo>
                <a:lnTo>
                  <a:pt x="145823" y="405054"/>
                </a:lnTo>
                <a:lnTo>
                  <a:pt x="163068" y="405384"/>
                </a:lnTo>
                <a:lnTo>
                  <a:pt x="171450" y="406146"/>
                </a:lnTo>
                <a:lnTo>
                  <a:pt x="174498" y="405384"/>
                </a:lnTo>
                <a:lnTo>
                  <a:pt x="176022" y="403860"/>
                </a:lnTo>
                <a:close/>
              </a:path>
            </a:pathLst>
          </a:custGeom>
          <a:solidFill>
            <a:srgbClr val="497D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6668395" y="1858771"/>
            <a:ext cx="28003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27635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Calibri"/>
                <a:cs typeface="Calibri"/>
              </a:rPr>
              <a:t>cálculos</a:t>
            </a:r>
            <a:r>
              <a:rPr sz="1200" spc="1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de</a:t>
            </a:r>
            <a:r>
              <a:rPr sz="1200" dirty="0">
                <a:latin typeface="Calibri"/>
                <a:cs typeface="Calibri"/>
              </a:rPr>
              <a:t> la </a:t>
            </a:r>
            <a:r>
              <a:rPr sz="1200" spc="-5" dirty="0">
                <a:latin typeface="Calibri"/>
                <a:cs typeface="Calibri"/>
              </a:rPr>
              <a:t>distancia </a:t>
            </a:r>
            <a:r>
              <a:rPr sz="1200" spc="-10" dirty="0">
                <a:latin typeface="Calibri"/>
                <a:cs typeface="Calibri"/>
              </a:rPr>
              <a:t>radar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y</a:t>
            </a:r>
            <a:r>
              <a:rPr sz="1200" spc="-5" dirty="0">
                <a:latin typeface="Calibri"/>
                <a:cs typeface="Calibri"/>
              </a:rPr>
              <a:t> ángulo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de 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elevación </a:t>
            </a:r>
            <a:r>
              <a:rPr sz="1200" spc="-10" dirty="0">
                <a:latin typeface="Calibri"/>
                <a:cs typeface="Calibri"/>
              </a:rPr>
              <a:t>para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las </a:t>
            </a:r>
            <a:r>
              <a:rPr sz="1200" spc="-10" dirty="0">
                <a:latin typeface="Calibri"/>
                <a:cs typeface="Calibri"/>
              </a:rPr>
              <a:t>trayectorias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real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y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nominal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630303" y="2414777"/>
            <a:ext cx="243840" cy="1031240"/>
          </a:xfrm>
          <a:custGeom>
            <a:avLst/>
            <a:gdLst/>
            <a:ahLst/>
            <a:cxnLst/>
            <a:rect l="l" t="t" r="r" b="b"/>
            <a:pathLst>
              <a:path w="243839" h="1031239">
                <a:moveTo>
                  <a:pt x="125730" y="506882"/>
                </a:moveTo>
                <a:lnTo>
                  <a:pt x="125730" y="496062"/>
                </a:lnTo>
                <a:lnTo>
                  <a:pt x="124206" y="495300"/>
                </a:lnTo>
                <a:lnTo>
                  <a:pt x="124205" y="21335"/>
                </a:lnTo>
                <a:lnTo>
                  <a:pt x="123444" y="20573"/>
                </a:lnTo>
                <a:lnTo>
                  <a:pt x="123444" y="19811"/>
                </a:lnTo>
                <a:lnTo>
                  <a:pt x="122682" y="19811"/>
                </a:lnTo>
                <a:lnTo>
                  <a:pt x="121920" y="18287"/>
                </a:lnTo>
                <a:lnTo>
                  <a:pt x="121157" y="18287"/>
                </a:lnTo>
                <a:lnTo>
                  <a:pt x="120396" y="16763"/>
                </a:lnTo>
                <a:lnTo>
                  <a:pt x="119634" y="16763"/>
                </a:lnTo>
                <a:lnTo>
                  <a:pt x="116586" y="14477"/>
                </a:lnTo>
                <a:lnTo>
                  <a:pt x="112014" y="12191"/>
                </a:lnTo>
                <a:lnTo>
                  <a:pt x="87471" y="6415"/>
                </a:lnTo>
                <a:lnTo>
                  <a:pt x="62536" y="2762"/>
                </a:lnTo>
                <a:lnTo>
                  <a:pt x="37397" y="777"/>
                </a:lnTo>
                <a:lnTo>
                  <a:pt x="12192" y="0"/>
                </a:lnTo>
                <a:lnTo>
                  <a:pt x="0" y="0"/>
                </a:lnTo>
                <a:lnTo>
                  <a:pt x="0" y="9144"/>
                </a:lnTo>
                <a:lnTo>
                  <a:pt x="12192" y="9143"/>
                </a:lnTo>
                <a:lnTo>
                  <a:pt x="37397" y="10676"/>
                </a:lnTo>
                <a:lnTo>
                  <a:pt x="87751" y="15912"/>
                </a:lnTo>
                <a:lnTo>
                  <a:pt x="115062" y="498348"/>
                </a:lnTo>
                <a:lnTo>
                  <a:pt x="115824" y="498348"/>
                </a:lnTo>
                <a:lnTo>
                  <a:pt x="115824" y="499872"/>
                </a:lnTo>
                <a:lnTo>
                  <a:pt x="116586" y="499872"/>
                </a:lnTo>
                <a:lnTo>
                  <a:pt x="116586" y="500634"/>
                </a:lnTo>
                <a:lnTo>
                  <a:pt x="119634" y="503681"/>
                </a:lnTo>
                <a:lnTo>
                  <a:pt x="122682" y="505206"/>
                </a:lnTo>
                <a:lnTo>
                  <a:pt x="122682" y="505968"/>
                </a:lnTo>
                <a:lnTo>
                  <a:pt x="123444" y="505968"/>
                </a:lnTo>
                <a:lnTo>
                  <a:pt x="125730" y="506882"/>
                </a:lnTo>
                <a:close/>
              </a:path>
              <a:path w="243839" h="1031239">
                <a:moveTo>
                  <a:pt x="239268" y="520445"/>
                </a:moveTo>
                <a:lnTo>
                  <a:pt x="227076" y="519684"/>
                </a:lnTo>
                <a:lnTo>
                  <a:pt x="203732" y="519060"/>
                </a:lnTo>
                <a:lnTo>
                  <a:pt x="202618" y="519004"/>
                </a:lnTo>
                <a:lnTo>
                  <a:pt x="176374" y="517277"/>
                </a:lnTo>
                <a:lnTo>
                  <a:pt x="163060" y="515461"/>
                </a:lnTo>
                <a:lnTo>
                  <a:pt x="146573" y="517935"/>
                </a:lnTo>
                <a:lnTo>
                  <a:pt x="123444" y="525018"/>
                </a:lnTo>
                <a:lnTo>
                  <a:pt x="119634" y="527304"/>
                </a:lnTo>
                <a:lnTo>
                  <a:pt x="118872" y="527304"/>
                </a:lnTo>
                <a:lnTo>
                  <a:pt x="118872" y="528066"/>
                </a:lnTo>
                <a:lnTo>
                  <a:pt x="118110" y="528828"/>
                </a:lnTo>
                <a:lnTo>
                  <a:pt x="117348" y="528828"/>
                </a:lnTo>
                <a:lnTo>
                  <a:pt x="117348" y="529590"/>
                </a:lnTo>
                <a:lnTo>
                  <a:pt x="115824" y="531114"/>
                </a:lnTo>
                <a:lnTo>
                  <a:pt x="115824" y="531876"/>
                </a:lnTo>
                <a:lnTo>
                  <a:pt x="115062" y="532638"/>
                </a:lnTo>
                <a:lnTo>
                  <a:pt x="115062" y="1005840"/>
                </a:lnTo>
                <a:lnTo>
                  <a:pt x="114300" y="1006602"/>
                </a:lnTo>
                <a:lnTo>
                  <a:pt x="114300" y="1006411"/>
                </a:lnTo>
                <a:lnTo>
                  <a:pt x="112014" y="1008126"/>
                </a:lnTo>
                <a:lnTo>
                  <a:pt x="89290" y="1014582"/>
                </a:lnTo>
                <a:lnTo>
                  <a:pt x="62855" y="1018336"/>
                </a:lnTo>
                <a:lnTo>
                  <a:pt x="36043" y="1020223"/>
                </a:lnTo>
                <a:lnTo>
                  <a:pt x="12192" y="1021080"/>
                </a:lnTo>
                <a:lnTo>
                  <a:pt x="0" y="1021080"/>
                </a:lnTo>
                <a:lnTo>
                  <a:pt x="0" y="1030986"/>
                </a:lnTo>
                <a:lnTo>
                  <a:pt x="12192" y="1030986"/>
                </a:lnTo>
                <a:lnTo>
                  <a:pt x="36043" y="1029977"/>
                </a:lnTo>
                <a:lnTo>
                  <a:pt x="62855" y="1028055"/>
                </a:lnTo>
                <a:lnTo>
                  <a:pt x="88840" y="1024395"/>
                </a:lnTo>
                <a:lnTo>
                  <a:pt x="112014" y="1018032"/>
                </a:lnTo>
                <a:lnTo>
                  <a:pt x="114300" y="1017269"/>
                </a:lnTo>
                <a:lnTo>
                  <a:pt x="114300" y="1006602"/>
                </a:lnTo>
                <a:lnTo>
                  <a:pt x="114452" y="1006297"/>
                </a:lnTo>
                <a:lnTo>
                  <a:pt x="114452" y="1017219"/>
                </a:lnTo>
                <a:lnTo>
                  <a:pt x="116586" y="1016508"/>
                </a:lnTo>
                <a:lnTo>
                  <a:pt x="116586" y="1015746"/>
                </a:lnTo>
                <a:lnTo>
                  <a:pt x="119634" y="1014222"/>
                </a:lnTo>
                <a:lnTo>
                  <a:pt x="120396" y="1014222"/>
                </a:lnTo>
                <a:lnTo>
                  <a:pt x="120396" y="1013460"/>
                </a:lnTo>
                <a:lnTo>
                  <a:pt x="121158" y="1012697"/>
                </a:lnTo>
                <a:lnTo>
                  <a:pt x="121920" y="1012697"/>
                </a:lnTo>
                <a:lnTo>
                  <a:pt x="121920" y="1011936"/>
                </a:lnTo>
                <a:lnTo>
                  <a:pt x="122682" y="1011174"/>
                </a:lnTo>
                <a:lnTo>
                  <a:pt x="123444" y="1011174"/>
                </a:lnTo>
                <a:lnTo>
                  <a:pt x="123444" y="1010412"/>
                </a:lnTo>
                <a:lnTo>
                  <a:pt x="124206" y="1009650"/>
                </a:lnTo>
                <a:lnTo>
                  <a:pt x="124206" y="535686"/>
                </a:lnTo>
                <a:lnTo>
                  <a:pt x="124968" y="534924"/>
                </a:lnTo>
                <a:lnTo>
                  <a:pt x="124968" y="535686"/>
                </a:lnTo>
                <a:lnTo>
                  <a:pt x="127254" y="533400"/>
                </a:lnTo>
                <a:lnTo>
                  <a:pt x="149759" y="526970"/>
                </a:lnTo>
                <a:lnTo>
                  <a:pt x="176455" y="523197"/>
                </a:lnTo>
                <a:lnTo>
                  <a:pt x="203732" y="521284"/>
                </a:lnTo>
                <a:lnTo>
                  <a:pt x="227076" y="520445"/>
                </a:lnTo>
                <a:lnTo>
                  <a:pt x="239268" y="520445"/>
                </a:lnTo>
                <a:close/>
              </a:path>
              <a:path w="243839" h="1031239">
                <a:moveTo>
                  <a:pt x="115062" y="25145"/>
                </a:moveTo>
                <a:lnTo>
                  <a:pt x="115062" y="24383"/>
                </a:lnTo>
                <a:lnTo>
                  <a:pt x="114300" y="24383"/>
                </a:lnTo>
                <a:lnTo>
                  <a:pt x="115062" y="25145"/>
                </a:lnTo>
                <a:close/>
              </a:path>
              <a:path w="243839" h="1031239">
                <a:moveTo>
                  <a:pt x="115062" y="1005840"/>
                </a:moveTo>
                <a:lnTo>
                  <a:pt x="114452" y="1006297"/>
                </a:lnTo>
                <a:lnTo>
                  <a:pt x="114300" y="1006602"/>
                </a:lnTo>
                <a:lnTo>
                  <a:pt x="115062" y="1005840"/>
                </a:lnTo>
                <a:close/>
              </a:path>
              <a:path w="243839" h="1031239">
                <a:moveTo>
                  <a:pt x="115062" y="1005840"/>
                </a:moveTo>
                <a:lnTo>
                  <a:pt x="115062" y="1005078"/>
                </a:lnTo>
                <a:lnTo>
                  <a:pt x="114452" y="1006297"/>
                </a:lnTo>
                <a:lnTo>
                  <a:pt x="115062" y="1005840"/>
                </a:lnTo>
                <a:close/>
              </a:path>
              <a:path w="243839" h="1031239">
                <a:moveTo>
                  <a:pt x="124968" y="495300"/>
                </a:moveTo>
                <a:lnTo>
                  <a:pt x="124206" y="494538"/>
                </a:lnTo>
                <a:lnTo>
                  <a:pt x="124206" y="495300"/>
                </a:lnTo>
                <a:lnTo>
                  <a:pt x="124968" y="495300"/>
                </a:lnTo>
                <a:close/>
              </a:path>
              <a:path w="243839" h="1031239">
                <a:moveTo>
                  <a:pt x="124968" y="534924"/>
                </a:moveTo>
                <a:lnTo>
                  <a:pt x="124206" y="535686"/>
                </a:lnTo>
                <a:lnTo>
                  <a:pt x="124206" y="536448"/>
                </a:lnTo>
                <a:lnTo>
                  <a:pt x="124968" y="534924"/>
                </a:lnTo>
                <a:close/>
              </a:path>
              <a:path w="243839" h="1031239">
                <a:moveTo>
                  <a:pt x="128016" y="507699"/>
                </a:moveTo>
                <a:lnTo>
                  <a:pt x="128016" y="497586"/>
                </a:lnTo>
                <a:lnTo>
                  <a:pt x="124968" y="495300"/>
                </a:lnTo>
                <a:lnTo>
                  <a:pt x="125730" y="496062"/>
                </a:lnTo>
                <a:lnTo>
                  <a:pt x="125730" y="506882"/>
                </a:lnTo>
                <a:lnTo>
                  <a:pt x="127254" y="507492"/>
                </a:lnTo>
                <a:lnTo>
                  <a:pt x="128016" y="507699"/>
                </a:lnTo>
                <a:close/>
              </a:path>
              <a:path w="243839" h="1031239">
                <a:moveTo>
                  <a:pt x="227076" y="510540"/>
                </a:moveTo>
                <a:lnTo>
                  <a:pt x="178531" y="507982"/>
                </a:lnTo>
                <a:lnTo>
                  <a:pt x="131064" y="499109"/>
                </a:lnTo>
                <a:lnTo>
                  <a:pt x="127254" y="496823"/>
                </a:lnTo>
                <a:lnTo>
                  <a:pt x="128016" y="497586"/>
                </a:lnTo>
                <a:lnTo>
                  <a:pt x="128016" y="507699"/>
                </a:lnTo>
                <a:lnTo>
                  <a:pt x="149978" y="513677"/>
                </a:lnTo>
                <a:lnTo>
                  <a:pt x="163060" y="515461"/>
                </a:lnTo>
                <a:lnTo>
                  <a:pt x="174374" y="513764"/>
                </a:lnTo>
                <a:lnTo>
                  <a:pt x="202618" y="511600"/>
                </a:lnTo>
                <a:lnTo>
                  <a:pt x="227076" y="510540"/>
                </a:lnTo>
                <a:close/>
              </a:path>
              <a:path w="243839" h="1031239">
                <a:moveTo>
                  <a:pt x="243840" y="518159"/>
                </a:moveTo>
                <a:lnTo>
                  <a:pt x="243840" y="512826"/>
                </a:lnTo>
                <a:lnTo>
                  <a:pt x="242316" y="510540"/>
                </a:lnTo>
                <a:lnTo>
                  <a:pt x="227076" y="510540"/>
                </a:lnTo>
                <a:lnTo>
                  <a:pt x="202618" y="511600"/>
                </a:lnTo>
                <a:lnTo>
                  <a:pt x="174374" y="513764"/>
                </a:lnTo>
                <a:lnTo>
                  <a:pt x="163060" y="515461"/>
                </a:lnTo>
                <a:lnTo>
                  <a:pt x="176455" y="517288"/>
                </a:lnTo>
                <a:lnTo>
                  <a:pt x="202618" y="519004"/>
                </a:lnTo>
                <a:lnTo>
                  <a:pt x="203732" y="519060"/>
                </a:lnTo>
                <a:lnTo>
                  <a:pt x="227076" y="519684"/>
                </a:lnTo>
                <a:lnTo>
                  <a:pt x="239268" y="520445"/>
                </a:lnTo>
                <a:lnTo>
                  <a:pt x="242316" y="520445"/>
                </a:lnTo>
                <a:lnTo>
                  <a:pt x="243840" y="518159"/>
                </a:lnTo>
                <a:close/>
              </a:path>
            </a:pathLst>
          </a:custGeom>
          <a:solidFill>
            <a:srgbClr val="497D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6065653" y="2805938"/>
            <a:ext cx="22936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78130" marR="5080" indent="-266065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Calibri"/>
                <a:cs typeface="Calibri"/>
              </a:rPr>
              <a:t>cálculos de diferencias </a:t>
            </a:r>
            <a:r>
              <a:rPr sz="1200" spc="-10" dirty="0">
                <a:latin typeface="Calibri"/>
                <a:cs typeface="Calibri"/>
              </a:rPr>
              <a:t>entre </a:t>
            </a:r>
            <a:r>
              <a:rPr sz="1200" spc="-5" dirty="0">
                <a:latin typeface="Calibri"/>
                <a:cs typeface="Calibri"/>
              </a:rPr>
              <a:t>estados </a:t>
            </a:r>
            <a:r>
              <a:rPr sz="1200" spc="-26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de</a:t>
            </a:r>
            <a:r>
              <a:rPr sz="1200" spc="-10" dirty="0">
                <a:latin typeface="Calibri"/>
                <a:cs typeface="Calibri"/>
              </a:rPr>
              <a:t> trayectoria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real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y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nominal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5707265" y="3557778"/>
            <a:ext cx="319405" cy="1313815"/>
          </a:xfrm>
          <a:custGeom>
            <a:avLst/>
            <a:gdLst/>
            <a:ahLst/>
            <a:cxnLst/>
            <a:rect l="l" t="t" r="r" b="b"/>
            <a:pathLst>
              <a:path w="319404" h="1313814">
                <a:moveTo>
                  <a:pt x="298704" y="652272"/>
                </a:moveTo>
                <a:lnTo>
                  <a:pt x="230147" y="648085"/>
                </a:lnTo>
                <a:lnTo>
                  <a:pt x="163830" y="632460"/>
                </a:lnTo>
                <a:lnTo>
                  <a:pt x="162306" y="28955"/>
                </a:lnTo>
                <a:lnTo>
                  <a:pt x="161544" y="28193"/>
                </a:lnTo>
                <a:lnTo>
                  <a:pt x="161544" y="27431"/>
                </a:lnTo>
                <a:lnTo>
                  <a:pt x="160782" y="25907"/>
                </a:lnTo>
                <a:lnTo>
                  <a:pt x="160782" y="25145"/>
                </a:lnTo>
                <a:lnTo>
                  <a:pt x="159258" y="23621"/>
                </a:lnTo>
                <a:lnTo>
                  <a:pt x="158496" y="23621"/>
                </a:lnTo>
                <a:lnTo>
                  <a:pt x="156972" y="21335"/>
                </a:lnTo>
                <a:lnTo>
                  <a:pt x="126692" y="10437"/>
                </a:lnTo>
                <a:lnTo>
                  <a:pt x="87682" y="4067"/>
                </a:lnTo>
                <a:lnTo>
                  <a:pt x="48074" y="997"/>
                </a:lnTo>
                <a:lnTo>
                  <a:pt x="16002" y="0"/>
                </a:lnTo>
                <a:lnTo>
                  <a:pt x="0" y="0"/>
                </a:lnTo>
                <a:lnTo>
                  <a:pt x="0" y="9144"/>
                </a:lnTo>
                <a:lnTo>
                  <a:pt x="16002" y="9143"/>
                </a:lnTo>
                <a:lnTo>
                  <a:pt x="53501" y="10988"/>
                </a:lnTo>
                <a:lnTo>
                  <a:pt x="76057" y="12468"/>
                </a:lnTo>
                <a:lnTo>
                  <a:pt x="98493" y="14953"/>
                </a:lnTo>
                <a:lnTo>
                  <a:pt x="120396" y="19049"/>
                </a:lnTo>
                <a:lnTo>
                  <a:pt x="129539" y="20573"/>
                </a:lnTo>
                <a:lnTo>
                  <a:pt x="136398" y="23215"/>
                </a:lnTo>
                <a:lnTo>
                  <a:pt x="143903" y="24028"/>
                </a:lnTo>
                <a:lnTo>
                  <a:pt x="150114" y="28193"/>
                </a:lnTo>
                <a:lnTo>
                  <a:pt x="153162" y="31241"/>
                </a:lnTo>
                <a:lnTo>
                  <a:pt x="153162" y="633984"/>
                </a:lnTo>
                <a:lnTo>
                  <a:pt x="153924" y="635508"/>
                </a:lnTo>
                <a:lnTo>
                  <a:pt x="154686" y="636270"/>
                </a:lnTo>
                <a:lnTo>
                  <a:pt x="155448" y="637794"/>
                </a:lnTo>
                <a:lnTo>
                  <a:pt x="156210" y="637794"/>
                </a:lnTo>
                <a:lnTo>
                  <a:pt x="157734" y="639318"/>
                </a:lnTo>
                <a:lnTo>
                  <a:pt x="185991" y="650555"/>
                </a:lnTo>
                <a:lnTo>
                  <a:pt x="224127" y="656824"/>
                </a:lnTo>
                <a:lnTo>
                  <a:pt x="227095" y="656339"/>
                </a:lnTo>
                <a:lnTo>
                  <a:pt x="266515" y="653284"/>
                </a:lnTo>
                <a:lnTo>
                  <a:pt x="298704" y="652272"/>
                </a:lnTo>
                <a:close/>
              </a:path>
              <a:path w="319404" h="1313814">
                <a:moveTo>
                  <a:pt x="153162" y="1282446"/>
                </a:moveTo>
                <a:lnTo>
                  <a:pt x="84586" y="1300357"/>
                </a:lnTo>
                <a:lnTo>
                  <a:pt x="16002" y="1304544"/>
                </a:lnTo>
                <a:lnTo>
                  <a:pt x="0" y="1304544"/>
                </a:lnTo>
                <a:lnTo>
                  <a:pt x="0" y="1313688"/>
                </a:lnTo>
                <a:lnTo>
                  <a:pt x="16002" y="1313688"/>
                </a:lnTo>
                <a:lnTo>
                  <a:pt x="46975" y="1312716"/>
                </a:lnTo>
                <a:lnTo>
                  <a:pt x="88239" y="1309558"/>
                </a:lnTo>
                <a:lnTo>
                  <a:pt x="128583" y="1302949"/>
                </a:lnTo>
                <a:lnTo>
                  <a:pt x="152400" y="1293668"/>
                </a:lnTo>
                <a:lnTo>
                  <a:pt x="152400" y="1283970"/>
                </a:lnTo>
                <a:lnTo>
                  <a:pt x="153162" y="1282446"/>
                </a:lnTo>
                <a:close/>
              </a:path>
              <a:path w="319404" h="1313814">
                <a:moveTo>
                  <a:pt x="153162" y="632460"/>
                </a:moveTo>
                <a:lnTo>
                  <a:pt x="153162" y="31241"/>
                </a:lnTo>
                <a:lnTo>
                  <a:pt x="152400" y="30479"/>
                </a:lnTo>
                <a:lnTo>
                  <a:pt x="152400" y="630936"/>
                </a:lnTo>
                <a:lnTo>
                  <a:pt x="153162" y="632460"/>
                </a:lnTo>
                <a:close/>
              </a:path>
              <a:path w="319404" h="1313814">
                <a:moveTo>
                  <a:pt x="153162" y="1282446"/>
                </a:moveTo>
                <a:lnTo>
                  <a:pt x="153162" y="681228"/>
                </a:lnTo>
                <a:lnTo>
                  <a:pt x="152400" y="682752"/>
                </a:lnTo>
                <a:lnTo>
                  <a:pt x="152400" y="1283208"/>
                </a:lnTo>
                <a:lnTo>
                  <a:pt x="153162" y="1282446"/>
                </a:lnTo>
                <a:close/>
              </a:path>
              <a:path w="319404" h="1313814">
                <a:moveTo>
                  <a:pt x="298704" y="661416"/>
                </a:moveTo>
                <a:lnTo>
                  <a:pt x="268353" y="660529"/>
                </a:lnTo>
                <a:lnTo>
                  <a:pt x="226823" y="657267"/>
                </a:lnTo>
                <a:lnTo>
                  <a:pt x="224127" y="656824"/>
                </a:lnTo>
                <a:lnTo>
                  <a:pt x="188236" y="662694"/>
                </a:lnTo>
                <a:lnTo>
                  <a:pt x="157734" y="673608"/>
                </a:lnTo>
                <a:lnTo>
                  <a:pt x="156210" y="675894"/>
                </a:lnTo>
                <a:lnTo>
                  <a:pt x="155448" y="675894"/>
                </a:lnTo>
                <a:lnTo>
                  <a:pt x="154686" y="677418"/>
                </a:lnTo>
                <a:lnTo>
                  <a:pt x="153924" y="678180"/>
                </a:lnTo>
                <a:lnTo>
                  <a:pt x="153162" y="679704"/>
                </a:lnTo>
                <a:lnTo>
                  <a:pt x="153162" y="1282446"/>
                </a:lnTo>
                <a:lnTo>
                  <a:pt x="152400" y="1283970"/>
                </a:lnTo>
                <a:lnTo>
                  <a:pt x="152400" y="1293668"/>
                </a:lnTo>
                <a:lnTo>
                  <a:pt x="157734" y="1291590"/>
                </a:lnTo>
                <a:lnTo>
                  <a:pt x="158496" y="1290066"/>
                </a:lnTo>
                <a:lnTo>
                  <a:pt x="159258" y="1290066"/>
                </a:lnTo>
                <a:lnTo>
                  <a:pt x="160782" y="1288542"/>
                </a:lnTo>
                <a:lnTo>
                  <a:pt x="160782" y="1287780"/>
                </a:lnTo>
                <a:lnTo>
                  <a:pt x="161544" y="1286256"/>
                </a:lnTo>
                <a:lnTo>
                  <a:pt x="161544" y="1285494"/>
                </a:lnTo>
                <a:lnTo>
                  <a:pt x="162306" y="1284732"/>
                </a:lnTo>
                <a:lnTo>
                  <a:pt x="162306" y="682752"/>
                </a:lnTo>
                <a:lnTo>
                  <a:pt x="164592" y="680466"/>
                </a:lnTo>
                <a:lnTo>
                  <a:pt x="174459" y="675513"/>
                </a:lnTo>
                <a:lnTo>
                  <a:pt x="175234" y="676135"/>
                </a:lnTo>
                <a:lnTo>
                  <a:pt x="185166" y="672846"/>
                </a:lnTo>
                <a:lnTo>
                  <a:pt x="194310" y="671322"/>
                </a:lnTo>
                <a:lnTo>
                  <a:pt x="216262" y="667260"/>
                </a:lnTo>
                <a:lnTo>
                  <a:pt x="238658" y="664759"/>
                </a:lnTo>
                <a:lnTo>
                  <a:pt x="261168" y="663253"/>
                </a:lnTo>
                <a:lnTo>
                  <a:pt x="283464" y="662178"/>
                </a:lnTo>
                <a:lnTo>
                  <a:pt x="298704" y="661416"/>
                </a:lnTo>
                <a:close/>
              </a:path>
              <a:path w="319404" h="1313814">
                <a:moveTo>
                  <a:pt x="163068" y="631697"/>
                </a:moveTo>
                <a:lnTo>
                  <a:pt x="162306" y="630174"/>
                </a:lnTo>
                <a:lnTo>
                  <a:pt x="162306" y="630936"/>
                </a:lnTo>
                <a:lnTo>
                  <a:pt x="163068" y="631697"/>
                </a:lnTo>
                <a:close/>
              </a:path>
              <a:path w="319404" h="1313814">
                <a:moveTo>
                  <a:pt x="163068" y="681990"/>
                </a:moveTo>
                <a:lnTo>
                  <a:pt x="162306" y="682752"/>
                </a:lnTo>
                <a:lnTo>
                  <a:pt x="162306" y="683514"/>
                </a:lnTo>
                <a:lnTo>
                  <a:pt x="163068" y="681990"/>
                </a:lnTo>
                <a:close/>
              </a:path>
              <a:path w="319404" h="1313814">
                <a:moveTo>
                  <a:pt x="319278" y="659130"/>
                </a:moveTo>
                <a:lnTo>
                  <a:pt x="319278" y="654558"/>
                </a:lnTo>
                <a:lnTo>
                  <a:pt x="317754" y="652272"/>
                </a:lnTo>
                <a:lnTo>
                  <a:pt x="298704" y="652272"/>
                </a:lnTo>
                <a:lnTo>
                  <a:pt x="266515" y="653284"/>
                </a:lnTo>
                <a:lnTo>
                  <a:pt x="227095" y="656339"/>
                </a:lnTo>
                <a:lnTo>
                  <a:pt x="224127" y="656824"/>
                </a:lnTo>
                <a:lnTo>
                  <a:pt x="226823" y="657267"/>
                </a:lnTo>
                <a:lnTo>
                  <a:pt x="268353" y="660529"/>
                </a:lnTo>
                <a:lnTo>
                  <a:pt x="298704" y="661416"/>
                </a:lnTo>
                <a:lnTo>
                  <a:pt x="317754" y="661416"/>
                </a:lnTo>
                <a:lnTo>
                  <a:pt x="319278" y="659130"/>
                </a:lnTo>
                <a:close/>
              </a:path>
            </a:pathLst>
          </a:custGeom>
          <a:solidFill>
            <a:srgbClr val="497D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6133471" y="4102100"/>
            <a:ext cx="29419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Calibri"/>
                <a:cs typeface="Calibri"/>
              </a:rPr>
              <a:t>relleno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de variables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array para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funciones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“plot”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11"/>
          <p:cNvSpPr/>
          <p:nvPr/>
        </p:nvSpPr>
        <p:spPr>
          <a:xfrm>
            <a:off x="1890788" y="537972"/>
            <a:ext cx="0" cy="704850"/>
          </a:xfrm>
          <a:custGeom>
            <a:avLst/>
            <a:gdLst/>
            <a:ahLst/>
            <a:cxnLst/>
            <a:rect l="l" t="t" r="r" b="b"/>
            <a:pathLst>
              <a:path h="704850">
                <a:moveTo>
                  <a:pt x="0" y="0"/>
                </a:moveTo>
                <a:lnTo>
                  <a:pt x="0" y="704850"/>
                </a:lnTo>
              </a:path>
            </a:pathLst>
          </a:custGeom>
          <a:ln w="9906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E62DA27-F44D-4AA1-A7C7-7DD969C011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6700" y="1566553"/>
            <a:ext cx="2686425" cy="4429743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 rotWithShape="1">
          <a:blip r:embed="rId2" cstate="print"/>
          <a:srcRect t="73453"/>
          <a:stretch/>
        </p:blipFill>
        <p:spPr>
          <a:xfrm>
            <a:off x="1155700" y="5534025"/>
            <a:ext cx="8699500" cy="11715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F731B48-AE7F-4893-8AEC-73BF17EA62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7300" y="504825"/>
            <a:ext cx="6705600" cy="5029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CFC39AE-5A87-48FD-8707-1D29D00ADC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900" y="657225"/>
            <a:ext cx="2295845" cy="1162212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 rotWithShape="1">
          <a:blip r:embed="rId2" cstate="print"/>
          <a:srcRect t="75147"/>
          <a:stretch/>
        </p:blipFill>
        <p:spPr>
          <a:xfrm>
            <a:off x="1231900" y="5229225"/>
            <a:ext cx="8566150" cy="10699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518AFEE-F80C-46AE-89BD-E9D4488981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2100" y="428625"/>
            <a:ext cx="6197600" cy="4648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1FF8863-A972-4DC6-9E9F-F3A84AB5E6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100" y="663491"/>
            <a:ext cx="2476846" cy="120031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27100" y="596900"/>
            <a:ext cx="8705850" cy="600075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 rotWithShape="1">
          <a:blip r:embed="rId2" cstate="print"/>
          <a:srcRect t="76862"/>
          <a:stretch/>
        </p:blipFill>
        <p:spPr>
          <a:xfrm>
            <a:off x="971550" y="5915025"/>
            <a:ext cx="8750300" cy="10255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8086C84-1C38-4D7F-BC27-0C091F0806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6650" y="276225"/>
            <a:ext cx="7315200" cy="5486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E72F291-D8DB-440B-B25F-0BCF1B3ABB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500" y="622300"/>
            <a:ext cx="2391109" cy="1247949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35108" y="374697"/>
            <a:ext cx="8258809" cy="680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635">
              <a:lnSpc>
                <a:spcPct val="134400"/>
              </a:lnSpc>
              <a:spcBef>
                <a:spcPts val="100"/>
              </a:spcBef>
            </a:pPr>
            <a:r>
              <a:rPr sz="1600" spc="-30" dirty="0">
                <a:latin typeface="Calibri"/>
                <a:cs typeface="Calibri"/>
              </a:rPr>
              <a:t>Tabla</a:t>
            </a:r>
            <a:r>
              <a:rPr sz="1600" spc="-2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de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errores</a:t>
            </a:r>
            <a:r>
              <a:rPr sz="1600" spc="2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en </a:t>
            </a:r>
            <a:r>
              <a:rPr sz="1600" spc="-5" dirty="0">
                <a:latin typeface="Calibri"/>
                <a:cs typeface="Calibri"/>
              </a:rPr>
              <a:t>la velocidad</a:t>
            </a:r>
            <a:r>
              <a:rPr sz="1600" spc="-1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inicial, </a:t>
            </a:r>
            <a:r>
              <a:rPr sz="1600" dirty="0">
                <a:latin typeface="Calibri"/>
                <a:cs typeface="Calibri"/>
              </a:rPr>
              <a:t>en el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ángulo</a:t>
            </a:r>
            <a:r>
              <a:rPr sz="1600" spc="-1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de</a:t>
            </a:r>
            <a:r>
              <a:rPr sz="1600" spc="1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elevación</a:t>
            </a:r>
            <a:r>
              <a:rPr sz="1600" spc="-1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radar</a:t>
            </a:r>
            <a:r>
              <a:rPr sz="1600" dirty="0">
                <a:latin typeface="Calibri"/>
                <a:cs typeface="Calibri"/>
              </a:rPr>
              <a:t> y en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la </a:t>
            </a:r>
            <a:r>
              <a:rPr sz="1600" spc="-10" dirty="0">
                <a:latin typeface="Calibri"/>
                <a:cs typeface="Calibri"/>
              </a:rPr>
              <a:t>distancia</a:t>
            </a:r>
            <a:r>
              <a:rPr sz="1600" spc="-2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radar</a:t>
            </a:r>
            <a:r>
              <a:rPr sz="1600" spc="-5" dirty="0">
                <a:latin typeface="Calibri"/>
                <a:cs typeface="Calibri"/>
              </a:rPr>
              <a:t> </a:t>
            </a:r>
            <a:r>
              <a:rPr sz="1600" spc="-15" dirty="0">
                <a:latin typeface="Calibri"/>
                <a:cs typeface="Calibri"/>
              </a:rPr>
              <a:t>para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la </a:t>
            </a:r>
            <a:r>
              <a:rPr sz="1600" spc="-345" dirty="0">
                <a:latin typeface="Calibri"/>
                <a:cs typeface="Calibri"/>
              </a:rPr>
              <a:t> </a:t>
            </a:r>
            <a:r>
              <a:rPr sz="1600" spc="-15" dirty="0">
                <a:latin typeface="Calibri"/>
                <a:cs typeface="Calibri"/>
              </a:rPr>
              <a:t>trayectoria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nominal.</a:t>
            </a:r>
            <a:endParaRPr sz="1600">
              <a:latin typeface="Calibri"/>
              <a:cs typeface="Calibri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1022489" y="1611630"/>
          <a:ext cx="8282303" cy="23762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567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560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67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560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5671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08203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600" spc="-5" dirty="0">
                          <a:latin typeface="Calibri"/>
                          <a:cs typeface="Calibri"/>
                        </a:rPr>
                        <a:t>(%</a:t>
                      </a:r>
                      <a:r>
                        <a:rPr sz="16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spc="-5" dirty="0">
                          <a:latin typeface="Calibri"/>
                          <a:cs typeface="Calibri"/>
                        </a:rPr>
                        <a:t>de</a:t>
                      </a:r>
                      <a:r>
                        <a:rPr sz="16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spc="-5" dirty="0">
                          <a:latin typeface="Calibri"/>
                          <a:cs typeface="Calibri"/>
                        </a:rPr>
                        <a:t>error)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32384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8ECF3"/>
                    </a:solidFill>
                  </a:tcPr>
                </a:tc>
                <a:tc>
                  <a:txBody>
                    <a:bodyPr/>
                    <a:lstStyle/>
                    <a:p>
                      <a:pPr marL="360680" marR="193040" indent="-16065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600" spc="-5" dirty="0">
                          <a:latin typeface="Calibri"/>
                          <a:cs typeface="Calibri"/>
                        </a:rPr>
                        <a:t>error</a:t>
                      </a:r>
                      <a:r>
                        <a:rPr sz="1600" spc="-7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spc="-5" dirty="0">
                          <a:latin typeface="Calibri"/>
                          <a:cs typeface="Calibri"/>
                        </a:rPr>
                        <a:t>velocidad </a:t>
                      </a:r>
                      <a:r>
                        <a:rPr sz="1600" spc="-3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spc="-5" dirty="0">
                          <a:latin typeface="Calibri"/>
                          <a:cs typeface="Calibri"/>
                        </a:rPr>
                        <a:t>Inicial</a:t>
                      </a:r>
                      <a:r>
                        <a:rPr sz="16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spc="-10" dirty="0">
                          <a:latin typeface="Calibri"/>
                          <a:cs typeface="Calibri"/>
                        </a:rPr>
                        <a:t>(ft/s)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32384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8ECF3"/>
                    </a:solidFill>
                  </a:tcPr>
                </a:tc>
                <a:tc>
                  <a:txBody>
                    <a:bodyPr/>
                    <a:lstStyle/>
                    <a:p>
                      <a:pPr marL="252095" marR="247650" indent="7874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600" spc="-5" dirty="0">
                          <a:latin typeface="Calibri"/>
                          <a:cs typeface="Calibri"/>
                        </a:rPr>
                        <a:t>error </a:t>
                      </a:r>
                      <a:r>
                        <a:rPr sz="1600" spc="-10" dirty="0">
                          <a:latin typeface="Calibri"/>
                          <a:cs typeface="Calibri"/>
                        </a:rPr>
                        <a:t>coord. </a:t>
                      </a:r>
                      <a:r>
                        <a:rPr sz="16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spc="-15" dirty="0">
                          <a:latin typeface="Calibri"/>
                          <a:cs typeface="Calibri"/>
                        </a:rPr>
                        <a:t>Horizontal</a:t>
                      </a:r>
                      <a:r>
                        <a:rPr sz="16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spc="-5" dirty="0">
                          <a:latin typeface="Calibri"/>
                          <a:cs typeface="Calibri"/>
                        </a:rPr>
                        <a:t>(ft)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32384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8ECF3"/>
                    </a:solidFill>
                  </a:tcPr>
                </a:tc>
                <a:tc>
                  <a:txBody>
                    <a:bodyPr/>
                    <a:lstStyle/>
                    <a:p>
                      <a:pPr marL="128270" marR="121285" indent="184785">
                        <a:lnSpc>
                          <a:spcPct val="100600"/>
                        </a:lnSpc>
                        <a:spcBef>
                          <a:spcPts val="245"/>
                        </a:spcBef>
                      </a:pPr>
                      <a:r>
                        <a:rPr sz="1600" spc="-5" dirty="0">
                          <a:latin typeface="Calibri"/>
                          <a:cs typeface="Calibri"/>
                        </a:rPr>
                        <a:t>error ángulo 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spc="-10" dirty="0">
                          <a:latin typeface="Calibri"/>
                          <a:cs typeface="Calibri"/>
                        </a:rPr>
                        <a:t>elevación</a:t>
                      </a:r>
                      <a:r>
                        <a:rPr sz="16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spc="-15" dirty="0">
                          <a:latin typeface="Calibri"/>
                          <a:cs typeface="Calibri"/>
                        </a:rPr>
                        <a:t>rad.</a:t>
                      </a:r>
                      <a:r>
                        <a:rPr sz="16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(</a:t>
                      </a:r>
                      <a:r>
                        <a:rPr sz="1600" dirty="0">
                          <a:latin typeface="Symbol"/>
                          <a:cs typeface="Symbol"/>
                        </a:rPr>
                        <a:t>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)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8ECF3"/>
                    </a:solidFill>
                  </a:tcPr>
                </a:tc>
                <a:tc>
                  <a:txBody>
                    <a:bodyPr/>
                    <a:lstStyle/>
                    <a:p>
                      <a:pPr marL="457834" marR="224154" indent="-22987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600" spc="-5" dirty="0">
                          <a:latin typeface="Calibri"/>
                          <a:cs typeface="Calibri"/>
                        </a:rPr>
                        <a:t>error</a:t>
                      </a:r>
                      <a:r>
                        <a:rPr sz="1600" spc="-6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spc="-10" dirty="0">
                          <a:latin typeface="Calibri"/>
                          <a:cs typeface="Calibri"/>
                        </a:rPr>
                        <a:t>distancia </a:t>
                      </a:r>
                      <a:r>
                        <a:rPr sz="1600" spc="-3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spc="-10" dirty="0">
                          <a:latin typeface="Calibri"/>
                          <a:cs typeface="Calibri"/>
                        </a:rPr>
                        <a:t>radar</a:t>
                      </a:r>
                      <a:r>
                        <a:rPr sz="16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spc="-5" dirty="0">
                          <a:latin typeface="Calibri"/>
                          <a:cs typeface="Calibri"/>
                        </a:rPr>
                        <a:t>(ft)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32384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8EC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1292">
                <a:tc>
                  <a:txBody>
                    <a:bodyPr/>
                    <a:lstStyle/>
                    <a:p>
                      <a:pPr marL="57467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1.7</a:t>
                      </a:r>
                      <a:r>
                        <a:rPr sz="18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%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8EC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50</a:t>
                      </a:r>
                      <a:r>
                        <a:rPr sz="1800" spc="36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5" dirty="0">
                          <a:latin typeface="Calibri"/>
                          <a:cs typeface="Calibri"/>
                        </a:rPr>
                        <a:t>ft/s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8EC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3000</a:t>
                      </a:r>
                      <a:r>
                        <a:rPr sz="18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ft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8ECF3"/>
                    </a:solidFill>
                  </a:tcPr>
                </a:tc>
                <a:tc>
                  <a:txBody>
                    <a:bodyPr/>
                    <a:lstStyle/>
                    <a:p>
                      <a:pPr marL="723265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1</a:t>
                      </a:r>
                      <a:r>
                        <a:rPr sz="1800" spc="-5" dirty="0">
                          <a:latin typeface="Symbol"/>
                          <a:cs typeface="Symbol"/>
                        </a:rPr>
                        <a:t></a:t>
                      </a:r>
                      <a:endParaRPr sz="1800">
                        <a:latin typeface="Symbol"/>
                        <a:cs typeface="Symbol"/>
                      </a:endParaRPr>
                    </a:p>
                  </a:txBody>
                  <a:tcPr marL="0" marR="0" marT="3302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8EC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4000</a:t>
                      </a:r>
                      <a:r>
                        <a:rPr sz="18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ft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8EC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1291">
                <a:tc>
                  <a:txBody>
                    <a:bodyPr/>
                    <a:lstStyle/>
                    <a:p>
                      <a:pPr marL="57467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3.3</a:t>
                      </a:r>
                      <a:r>
                        <a:rPr sz="18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%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8EC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100</a:t>
                      </a:r>
                      <a:r>
                        <a:rPr sz="1800" spc="36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5" dirty="0">
                          <a:latin typeface="Calibri"/>
                          <a:cs typeface="Calibri"/>
                        </a:rPr>
                        <a:t>ft/s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8EC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9000</a:t>
                      </a:r>
                      <a:r>
                        <a:rPr sz="18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ft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8ECF3"/>
                    </a:solidFill>
                  </a:tcPr>
                </a:tc>
                <a:tc>
                  <a:txBody>
                    <a:bodyPr/>
                    <a:lstStyle/>
                    <a:p>
                      <a:pPr marL="723265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3</a:t>
                      </a:r>
                      <a:r>
                        <a:rPr sz="1800" spc="-5" dirty="0">
                          <a:latin typeface="Symbol"/>
                          <a:cs typeface="Symbol"/>
                        </a:rPr>
                        <a:t></a:t>
                      </a:r>
                      <a:endParaRPr sz="1800">
                        <a:latin typeface="Symbol"/>
                        <a:cs typeface="Symbol"/>
                      </a:endParaRPr>
                    </a:p>
                  </a:txBody>
                  <a:tcPr marL="0" marR="0" marT="3302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8EC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8000</a:t>
                      </a:r>
                      <a:r>
                        <a:rPr sz="18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ft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8EC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1672">
                <a:tc>
                  <a:txBody>
                    <a:bodyPr/>
                    <a:lstStyle/>
                    <a:p>
                      <a:pPr marL="57467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6.7</a:t>
                      </a:r>
                      <a:r>
                        <a:rPr sz="18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%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C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200</a:t>
                      </a:r>
                      <a:r>
                        <a:rPr sz="1800" spc="36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ft/s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C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18,000</a:t>
                      </a:r>
                      <a:r>
                        <a:rPr sz="18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ft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CF3"/>
                    </a:solidFill>
                  </a:tcPr>
                </a:tc>
                <a:tc>
                  <a:txBody>
                    <a:bodyPr/>
                    <a:lstStyle/>
                    <a:p>
                      <a:pPr marL="723265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5</a:t>
                      </a:r>
                      <a:r>
                        <a:rPr sz="1800" spc="-5" dirty="0">
                          <a:latin typeface="Symbol"/>
                          <a:cs typeface="Symbol"/>
                        </a:rPr>
                        <a:t></a:t>
                      </a:r>
                      <a:endParaRPr sz="1800">
                        <a:latin typeface="Symbol"/>
                        <a:cs typeface="Symbol"/>
                      </a:endParaRPr>
                    </a:p>
                  </a:txBody>
                  <a:tcPr marL="0" marR="0" marT="3302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C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20,000</a:t>
                      </a:r>
                      <a:r>
                        <a:rPr sz="18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ft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C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01700" y="514350"/>
            <a:ext cx="8794750" cy="64325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B5C3B72-2F69-408E-90AC-5319596C04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4500" y="5561774"/>
            <a:ext cx="4264014" cy="1486726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89000" y="520700"/>
            <a:ext cx="8909050" cy="59626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0B3BFE1-BFD0-420B-8268-B1F2B22978E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641" r="34382"/>
          <a:stretch/>
        </p:blipFill>
        <p:spPr>
          <a:xfrm>
            <a:off x="4432300" y="3933825"/>
            <a:ext cx="1447800" cy="132415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0900" y="482600"/>
            <a:ext cx="6978650" cy="63563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525F2D5-26AB-4C93-9AB8-85D035E60F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7300" y="657226"/>
            <a:ext cx="5366822" cy="13241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5718E69-17E8-482C-9171-7016E37581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8700" y="2333625"/>
            <a:ext cx="4987959" cy="13241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ADCED0C-949C-4264-B5FB-97C8447FF3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08300" y="3927302"/>
            <a:ext cx="2202129" cy="12509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7DB3DBB-0473-405B-9CEA-7BE4556A79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94100" y="5691336"/>
            <a:ext cx="2284831" cy="132224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65765" y="364791"/>
            <a:ext cx="8837295" cy="103314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69900" marR="5080" indent="-457200">
              <a:lnSpc>
                <a:spcPct val="131600"/>
              </a:lnSpc>
              <a:spcBef>
                <a:spcPts val="95"/>
              </a:spcBef>
              <a:tabLst>
                <a:tab pos="970280" algn="l"/>
              </a:tabLst>
            </a:pPr>
            <a:r>
              <a:rPr sz="1600" spc="-5" dirty="0">
                <a:latin typeface="Arial MT"/>
                <a:cs typeface="Arial MT"/>
              </a:rPr>
              <a:t>Como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hemos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elegido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que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nuestros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estados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sean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cartesianos,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las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medidas radar</a:t>
            </a:r>
            <a:r>
              <a:rPr sz="1600" spc="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del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20" dirty="0">
                <a:latin typeface="Arial MT"/>
                <a:cs typeface="Arial MT"/>
              </a:rPr>
              <a:t>error,</a:t>
            </a:r>
            <a:r>
              <a:rPr sz="1600" spc="2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esto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es </a:t>
            </a:r>
            <a:r>
              <a:rPr sz="1600" spc="-43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y	</a:t>
            </a:r>
            <a:r>
              <a:rPr sz="1600" spc="-5" dirty="0">
                <a:latin typeface="Arial MT"/>
                <a:cs typeface="Arial MT"/>
              </a:rPr>
              <a:t>serán</a:t>
            </a:r>
            <a:r>
              <a:rPr sz="1600" dirty="0">
                <a:latin typeface="Arial MT"/>
                <a:cs typeface="Arial MT"/>
              </a:rPr>
              <a:t> funciones </a:t>
            </a:r>
            <a:r>
              <a:rPr sz="1600" spc="-5" dirty="0">
                <a:latin typeface="Arial MT"/>
                <a:cs typeface="Arial MT"/>
              </a:rPr>
              <a:t>no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lineales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de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los</a:t>
            </a:r>
            <a:r>
              <a:rPr sz="1600" spc="-3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estados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error</a:t>
            </a:r>
            <a:r>
              <a:rPr sz="1600" spc="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que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estima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el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filtro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de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Kalman</a:t>
            </a:r>
            <a:endParaRPr sz="16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960"/>
              </a:spcBef>
            </a:pPr>
            <a:r>
              <a:rPr sz="1600" spc="-5" dirty="0">
                <a:latin typeface="Arial MT"/>
                <a:cs typeface="Arial MT"/>
              </a:rPr>
              <a:t>linealizado,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por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ello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la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ecuación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de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medida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se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escribe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como</a:t>
            </a:r>
            <a:endParaRPr sz="1600">
              <a:latin typeface="Arial MT"/>
              <a:cs typeface="Arial MT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61772" y="797813"/>
            <a:ext cx="266148" cy="199563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89367" y="797617"/>
            <a:ext cx="266395" cy="199988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698830" y="1761737"/>
            <a:ext cx="4734562" cy="1330877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973208" y="3588050"/>
            <a:ext cx="7985125" cy="6673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31600"/>
              </a:lnSpc>
              <a:spcBef>
                <a:spcPts val="95"/>
              </a:spcBef>
              <a:tabLst>
                <a:tab pos="977900" algn="l"/>
                <a:tab pos="1480185" algn="l"/>
              </a:tabLst>
            </a:pPr>
            <a:r>
              <a:rPr sz="1600" spc="-5" dirty="0">
                <a:latin typeface="Arial MT"/>
                <a:cs typeface="Arial MT"/>
              </a:rPr>
              <a:t>donde	</a:t>
            </a:r>
            <a:r>
              <a:rPr sz="1600" dirty="0">
                <a:latin typeface="Arial MT"/>
                <a:cs typeface="Arial MT"/>
              </a:rPr>
              <a:t>y	representan </a:t>
            </a:r>
            <a:r>
              <a:rPr sz="1600" spc="-5" dirty="0">
                <a:latin typeface="Arial MT"/>
                <a:cs typeface="Arial MT"/>
              </a:rPr>
              <a:t>los </a:t>
            </a:r>
            <a:r>
              <a:rPr sz="1600" dirty="0">
                <a:latin typeface="Arial MT"/>
                <a:cs typeface="Arial MT"/>
              </a:rPr>
              <a:t>ruidos </a:t>
            </a:r>
            <a:r>
              <a:rPr sz="1600" spc="-5" dirty="0">
                <a:latin typeface="Arial MT"/>
                <a:cs typeface="Arial MT"/>
              </a:rPr>
              <a:t>de medición en los errores angular </a:t>
            </a:r>
            <a:r>
              <a:rPr sz="1600" dirty="0">
                <a:latin typeface="Arial MT"/>
                <a:cs typeface="Arial MT"/>
              </a:rPr>
              <a:t>y </a:t>
            </a:r>
            <a:r>
              <a:rPr sz="1600" spc="-5" dirty="0">
                <a:latin typeface="Arial MT"/>
                <a:cs typeface="Arial MT"/>
              </a:rPr>
              <a:t>de distancia </a:t>
            </a:r>
            <a:r>
              <a:rPr sz="1600" spc="-43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Respectivamente.</a:t>
            </a:r>
            <a:endParaRPr sz="1600">
              <a:latin typeface="Arial MT"/>
              <a:cs typeface="Arial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647120" y="3765422"/>
            <a:ext cx="199915" cy="166687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166792" y="3748585"/>
            <a:ext cx="199842" cy="199803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1850" y="533400"/>
            <a:ext cx="8521700" cy="55054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350C516-C27C-4661-A81E-D226010E78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2700" y="962025"/>
            <a:ext cx="2057400" cy="78115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8AD10E7-4D01-4097-A06E-86CB3A7925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7150" y="2581176"/>
            <a:ext cx="6777008" cy="7811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EA97EE7-69EE-4BB7-923D-8D21C4B156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1900" y="4388441"/>
            <a:ext cx="7415087" cy="78114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0C19D50-032F-41FD-92B0-818E387F67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4600" y="3519181"/>
            <a:ext cx="855041" cy="78114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11FD51A-98ED-4F10-9E2E-4779101186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86303" y="5454168"/>
            <a:ext cx="825702" cy="672794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1850" y="520700"/>
            <a:ext cx="6445250" cy="55118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D1D286D-8472-41E6-B122-4FE6DA5891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2700" y="958770"/>
            <a:ext cx="2638793" cy="5715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C716FE3-DE36-4E57-A914-EEBB2FDF18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8235" y="2409825"/>
            <a:ext cx="5168034" cy="71048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F947DB2-324C-45F5-B936-19EF21B7CA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1900" y="3351993"/>
            <a:ext cx="838317" cy="64779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4626B7D-0DCA-45BD-B09E-EF3D1C894F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4440" y="4346454"/>
            <a:ext cx="5459942" cy="64779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7AE8A3D-17D7-4C4C-8043-C3D2222375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55700" y="5413774"/>
            <a:ext cx="800212" cy="647790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76300" y="508000"/>
            <a:ext cx="8858250" cy="61658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F6995FA-D59E-40B2-AF7B-056CFF2F8C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6899" y="2714625"/>
            <a:ext cx="3555999" cy="1066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5B651AC-D4E0-42AB-A3B7-B53066B9A9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9119" y="5509131"/>
            <a:ext cx="4267200" cy="1164719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50" y="527050"/>
            <a:ext cx="7378700" cy="27813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2261306-569E-4E41-8FA1-C5A9CFE95A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5100" y="1917699"/>
            <a:ext cx="1524000" cy="73231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69950" y="495300"/>
            <a:ext cx="8547100" cy="6496050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0900" y="495300"/>
            <a:ext cx="8928100" cy="54419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58FBCC3-311E-424D-B225-7EE019DCE8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5500" y="1952625"/>
            <a:ext cx="2555018" cy="1219200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01700" y="457200"/>
            <a:ext cx="7143750" cy="64325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13706E3-BAAA-45BF-AD9B-9E2CED4F5B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2500" y="1343025"/>
            <a:ext cx="5989982" cy="1219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CA33675-99AA-46B5-B259-02C0B4A949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4560" y="2790825"/>
            <a:ext cx="3841020" cy="1219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AEFBAF5-D87F-4962-B5A0-DFDE2D0994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96570" y="4543424"/>
            <a:ext cx="3458808" cy="2346325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3647" y="327453"/>
            <a:ext cx="8777605" cy="6673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31600"/>
              </a:lnSpc>
              <a:spcBef>
                <a:spcPts val="95"/>
              </a:spcBef>
            </a:pPr>
            <a:r>
              <a:rPr sz="1600" spc="-5" dirty="0">
                <a:latin typeface="Arial MT"/>
                <a:cs typeface="Arial MT"/>
              </a:rPr>
              <a:t>Cuando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ya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hemos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definido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todas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las matrices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requeridas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para resolver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las ecuaciones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recursivas </a:t>
            </a:r>
            <a:r>
              <a:rPr sz="1600" spc="-43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de Riccati,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tan</a:t>
            </a:r>
            <a:r>
              <a:rPr sz="1600" spc="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solo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nos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queda la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ecuación de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filtrado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para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el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filtro</a:t>
            </a:r>
            <a:r>
              <a:rPr sz="1600" spc="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de</a:t>
            </a:r>
            <a:r>
              <a:rPr sz="1600" spc="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Kalman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linealizadp,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esto</a:t>
            </a:r>
            <a:r>
              <a:rPr sz="1600" spc="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es</a:t>
            </a:r>
            <a:endParaRPr sz="1600">
              <a:latin typeface="Arial MT"/>
              <a:cs typeface="Arial MT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29529" y="1682486"/>
            <a:ext cx="6218982" cy="1397371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1485" y="364791"/>
            <a:ext cx="8160384" cy="6673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31600"/>
              </a:lnSpc>
              <a:spcBef>
                <a:spcPts val="95"/>
              </a:spcBef>
            </a:pPr>
            <a:r>
              <a:rPr sz="1600" spc="-5" dirty="0">
                <a:latin typeface="Arial MT"/>
                <a:cs typeface="Arial MT"/>
              </a:rPr>
              <a:t>El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listado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dado</a:t>
            </a:r>
            <a:r>
              <a:rPr sz="1600" dirty="0">
                <a:latin typeface="Arial MT"/>
                <a:cs typeface="Arial MT"/>
              </a:rPr>
              <a:t> a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continuación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tiene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programado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el</a:t>
            </a:r>
            <a:r>
              <a:rPr sz="1600" spc="2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filtro</a:t>
            </a:r>
            <a:r>
              <a:rPr sz="1600" spc="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de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Kalman linealizado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junto con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la </a:t>
            </a:r>
            <a:r>
              <a:rPr sz="1600" spc="-43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simulación</a:t>
            </a:r>
            <a:r>
              <a:rPr sz="1600" spc="-2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de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las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trayectorias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de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mundo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real</a:t>
            </a:r>
            <a:r>
              <a:rPr sz="1600" dirty="0">
                <a:latin typeface="Arial MT"/>
                <a:cs typeface="Arial MT"/>
              </a:rPr>
              <a:t> y </a:t>
            </a:r>
            <a:r>
              <a:rPr sz="1600" spc="-5" dirty="0">
                <a:latin typeface="Arial MT"/>
                <a:cs typeface="Arial MT"/>
              </a:rPr>
              <a:t>nominal.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87111" y="1316222"/>
            <a:ext cx="7847330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" dirty="0">
                <a:latin typeface="Arial MT"/>
                <a:cs typeface="Arial MT"/>
              </a:rPr>
              <a:t>En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el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ejemplo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se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ha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establecido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a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cero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la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matriz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discreta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de</a:t>
            </a:r>
            <a:r>
              <a:rPr sz="1600" dirty="0">
                <a:latin typeface="Arial MT"/>
                <a:cs typeface="Arial MT"/>
              </a:rPr>
              <a:t> ruido</a:t>
            </a:r>
            <a:r>
              <a:rPr sz="1600" spc="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de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proceso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haciendo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506337" y="1316222"/>
            <a:ext cx="82550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Arial MT"/>
                <a:cs typeface="Arial MT"/>
              </a:rPr>
              <a:t>.</a:t>
            </a:r>
            <a:endParaRPr sz="1600"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708770" y="1279397"/>
            <a:ext cx="790955" cy="379475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887102" y="1819910"/>
            <a:ext cx="6395085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" dirty="0">
                <a:latin typeface="Arial MT"/>
                <a:cs typeface="Arial MT"/>
              </a:rPr>
              <a:t>Se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han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inicializado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a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cero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los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errores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de</a:t>
            </a:r>
            <a:r>
              <a:rPr sz="1600" spc="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la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trayectoria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nominal,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esto</a:t>
            </a:r>
            <a:r>
              <a:rPr sz="1600" spc="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es</a:t>
            </a:r>
            <a:endParaRPr sz="1600">
              <a:latin typeface="Arial MT"/>
              <a:cs typeface="Arial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368151" y="2269007"/>
            <a:ext cx="3059887" cy="299694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876412" y="2701543"/>
            <a:ext cx="8954770" cy="13696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" dirty="0">
                <a:latin typeface="Arial MT"/>
                <a:cs typeface="Arial MT"/>
              </a:rPr>
              <a:t>lo cual significa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que la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trayectoria</a:t>
            </a:r>
            <a:r>
              <a:rPr sz="1600" spc="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nominal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se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adapta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perfectamente</a:t>
            </a:r>
            <a:r>
              <a:rPr sz="1600" spc="2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a </a:t>
            </a:r>
            <a:r>
              <a:rPr sz="1600" spc="-5" dirty="0">
                <a:latin typeface="Arial MT"/>
                <a:cs typeface="Arial MT"/>
              </a:rPr>
              <a:t>la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trayectoria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real.</a:t>
            </a:r>
            <a:endParaRPr sz="16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500">
              <a:latin typeface="Arial MT"/>
              <a:cs typeface="Arial MT"/>
            </a:endParaRPr>
          </a:p>
          <a:p>
            <a:pPr marL="12700" marR="5080">
              <a:lnSpc>
                <a:spcPct val="150000"/>
              </a:lnSpc>
            </a:pPr>
            <a:r>
              <a:rPr sz="1600" spc="-5" dirty="0">
                <a:latin typeface="Arial MT"/>
                <a:cs typeface="Arial MT"/>
              </a:rPr>
              <a:t>La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matriz</a:t>
            </a:r>
            <a:r>
              <a:rPr sz="1600" spc="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de</a:t>
            </a:r>
            <a:r>
              <a:rPr sz="1600" spc="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covarianza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inicial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se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ha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considerado la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misma</a:t>
            </a:r>
            <a:r>
              <a:rPr sz="1600" spc="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que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la utilizada en la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versión de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filtro</a:t>
            </a:r>
            <a:r>
              <a:rPr sz="1600" spc="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de </a:t>
            </a:r>
            <a:r>
              <a:rPr sz="1600" spc="-43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Kalman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extendido</a:t>
            </a:r>
            <a:endParaRPr sz="16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26726" y="401065"/>
            <a:ext cx="765175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(</a:t>
            </a:r>
            <a:r>
              <a:rPr spc="5" dirty="0"/>
              <a:t> </a:t>
            </a:r>
            <a:r>
              <a:rPr spc="-15" dirty="0"/>
              <a:t>Listado</a:t>
            </a:r>
            <a:r>
              <a:rPr spc="15" dirty="0"/>
              <a:t> </a:t>
            </a:r>
            <a:r>
              <a:rPr spc="-5" dirty="0"/>
              <a:t>)</a:t>
            </a:r>
            <a:r>
              <a:rPr spc="465" dirty="0"/>
              <a:t> </a:t>
            </a:r>
            <a:r>
              <a:rPr spc="-10" dirty="0"/>
              <a:t>Filtro</a:t>
            </a:r>
            <a:r>
              <a:rPr spc="25" dirty="0"/>
              <a:t> </a:t>
            </a:r>
            <a:r>
              <a:rPr spc="-5" dirty="0"/>
              <a:t>de</a:t>
            </a:r>
            <a:r>
              <a:rPr spc="10" dirty="0"/>
              <a:t> </a:t>
            </a:r>
            <a:r>
              <a:rPr spc="-10" dirty="0"/>
              <a:t>kalman</a:t>
            </a:r>
            <a:r>
              <a:rPr spc="25" dirty="0"/>
              <a:t> </a:t>
            </a:r>
            <a:r>
              <a:rPr spc="-10" dirty="0"/>
              <a:t>Linealizado</a:t>
            </a:r>
            <a:r>
              <a:rPr spc="490" dirty="0"/>
              <a:t> </a:t>
            </a:r>
            <a:r>
              <a:rPr spc="-5" dirty="0"/>
              <a:t>(</a:t>
            </a:r>
            <a:r>
              <a:rPr spc="5" dirty="0"/>
              <a:t> </a:t>
            </a:r>
            <a:r>
              <a:rPr spc="-15" dirty="0"/>
              <a:t>Proyectil</a:t>
            </a:r>
            <a:r>
              <a:rPr spc="25" dirty="0"/>
              <a:t> </a:t>
            </a:r>
            <a:r>
              <a:rPr spc="-10" dirty="0"/>
              <a:t>Lanzado</a:t>
            </a:r>
            <a:r>
              <a:rPr spc="5" dirty="0"/>
              <a:t> </a:t>
            </a:r>
            <a:r>
              <a:rPr spc="-5" dirty="0"/>
              <a:t>por un</a:t>
            </a:r>
            <a:r>
              <a:rPr dirty="0"/>
              <a:t> </a:t>
            </a:r>
            <a:r>
              <a:rPr spc="-5" dirty="0"/>
              <a:t>Cañón 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681105" y="1065529"/>
            <a:ext cx="1268730" cy="1854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36068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Calibri"/>
                <a:cs typeface="Calibri"/>
              </a:rPr>
              <a:t>TS=1.; 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ORDER=4; 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PHIS=0.; 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SIGTH=.01; </a:t>
            </a:r>
            <a:r>
              <a:rPr sz="1200" spc="-5" dirty="0">
                <a:latin typeface="Calibri"/>
                <a:cs typeface="Calibri"/>
              </a:rPr>
              <a:t> SIGR=100.; 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VT=3000.; 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VTERR=0.; 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GAMD</a:t>
            </a:r>
            <a:r>
              <a:rPr sz="1200" spc="-10" dirty="0">
                <a:latin typeface="Calibri"/>
                <a:cs typeface="Calibri"/>
              </a:rPr>
              <a:t>E</a:t>
            </a:r>
            <a:r>
              <a:rPr sz="1200" spc="-5" dirty="0">
                <a:latin typeface="Calibri"/>
                <a:cs typeface="Calibri"/>
              </a:rPr>
              <a:t>G=45.;</a:t>
            </a:r>
            <a:endParaRPr sz="120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</a:pPr>
            <a:r>
              <a:rPr sz="1200" spc="-5" dirty="0">
                <a:latin typeface="Calibri"/>
                <a:cs typeface="Calibri"/>
              </a:rPr>
              <a:t>GAMDEGERR=0.; 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VTNOM=VT+VTERR;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681105" y="2894329"/>
            <a:ext cx="252539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Calibri"/>
                <a:cs typeface="Calibri"/>
              </a:rPr>
              <a:t>GAMDEGNOM=GAMDEG+GAMDEGERR;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681105" y="3077209"/>
            <a:ext cx="5073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Calibri"/>
                <a:cs typeface="Calibri"/>
              </a:rPr>
              <a:t>G=32.2;  XT=0.;</a:t>
            </a:r>
            <a:endParaRPr sz="1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200" spc="-5" dirty="0">
                <a:latin typeface="Calibri"/>
                <a:cs typeface="Calibri"/>
              </a:rPr>
              <a:t>YT=0.;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681105" y="3625850"/>
            <a:ext cx="183070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Calibri"/>
                <a:cs typeface="Calibri"/>
              </a:rPr>
              <a:t>XTD=VT*cos(GAMDEG/57.3); </a:t>
            </a:r>
            <a:r>
              <a:rPr sz="1200" spc="-26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YTD=VT*sin(GAMDEG/57.3); 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spc="-15" dirty="0">
                <a:latin typeface="Calibri"/>
                <a:cs typeface="Calibri"/>
              </a:rPr>
              <a:t>XTNOM=XT;</a:t>
            </a:r>
            <a:endParaRPr sz="1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200" spc="-15" dirty="0">
                <a:latin typeface="Calibri"/>
                <a:cs typeface="Calibri"/>
              </a:rPr>
              <a:t>YTNOM=YT;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681105" y="4357370"/>
            <a:ext cx="28213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Calibri"/>
                <a:cs typeface="Calibri"/>
              </a:rPr>
              <a:t>XTDNOM=VTNOM*cos(GAMDEGNOM/57.3); </a:t>
            </a:r>
            <a:r>
              <a:rPr sz="1200" spc="-26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YTDNOM=VTNOM*sin(GAMDEGNOM/57.3);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681105" y="4723129"/>
            <a:ext cx="805815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Calibri"/>
                <a:cs typeface="Calibri"/>
              </a:rPr>
              <a:t>XR=100000.;  YR=0.;</a:t>
            </a:r>
            <a:endParaRPr sz="1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200" spc="-5" dirty="0">
                <a:latin typeface="Calibri"/>
                <a:cs typeface="Calibri"/>
              </a:rPr>
              <a:t>T=0.;</a:t>
            </a:r>
            <a:endParaRPr sz="1200">
              <a:latin typeface="Calibri"/>
              <a:cs typeface="Calibri"/>
            </a:endParaRPr>
          </a:p>
          <a:p>
            <a:pPr marL="12700" marR="303530">
              <a:lnSpc>
                <a:spcPct val="100000"/>
              </a:lnSpc>
            </a:pPr>
            <a:r>
              <a:rPr sz="1200" spc="-5" dirty="0">
                <a:latin typeface="Calibri"/>
                <a:cs typeface="Calibri"/>
              </a:rPr>
              <a:t>S=0.; 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H=.001;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681105" y="5637529"/>
            <a:ext cx="147129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Calibri"/>
                <a:cs typeface="Calibri"/>
              </a:rPr>
              <a:t>XH(1,1)=XT‐XTNOM; </a:t>
            </a:r>
            <a:r>
              <a:rPr sz="1200" dirty="0">
                <a:latin typeface="Calibri"/>
                <a:cs typeface="Calibri"/>
              </a:rPr>
              <a:t> XH(2,1)=XTD</a:t>
            </a:r>
            <a:r>
              <a:rPr sz="1200" spc="-5" dirty="0">
                <a:latin typeface="Calibri"/>
                <a:cs typeface="Calibri"/>
              </a:rPr>
              <a:t>‐XTDNOM;  XH(3,1)=YT‐YTNOM; 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XH(4,1)=YTD‐YTDNOM;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189873" y="1154430"/>
            <a:ext cx="1080135" cy="76200"/>
          </a:xfrm>
          <a:custGeom>
            <a:avLst/>
            <a:gdLst/>
            <a:ahLst/>
            <a:cxnLst/>
            <a:rect l="l" t="t" r="r" b="b"/>
            <a:pathLst>
              <a:path w="1080135" h="76200">
                <a:moveTo>
                  <a:pt x="76200" y="33528"/>
                </a:moveTo>
                <a:lnTo>
                  <a:pt x="76200" y="0"/>
                </a:lnTo>
                <a:lnTo>
                  <a:pt x="0" y="38100"/>
                </a:lnTo>
                <a:lnTo>
                  <a:pt x="63245" y="69723"/>
                </a:lnTo>
                <a:lnTo>
                  <a:pt x="63245" y="33528"/>
                </a:lnTo>
                <a:lnTo>
                  <a:pt x="76200" y="33528"/>
                </a:lnTo>
                <a:close/>
              </a:path>
              <a:path w="1080135" h="76200">
                <a:moveTo>
                  <a:pt x="1079754" y="43434"/>
                </a:moveTo>
                <a:lnTo>
                  <a:pt x="1079754" y="33528"/>
                </a:lnTo>
                <a:lnTo>
                  <a:pt x="63245" y="33528"/>
                </a:lnTo>
                <a:lnTo>
                  <a:pt x="63245" y="43434"/>
                </a:lnTo>
                <a:lnTo>
                  <a:pt x="1079754" y="43434"/>
                </a:lnTo>
                <a:close/>
              </a:path>
              <a:path w="1080135" h="76200">
                <a:moveTo>
                  <a:pt x="76200" y="76200"/>
                </a:moveTo>
                <a:lnTo>
                  <a:pt x="76200" y="43434"/>
                </a:lnTo>
                <a:lnTo>
                  <a:pt x="63245" y="43434"/>
                </a:lnTo>
                <a:lnTo>
                  <a:pt x="63245" y="69723"/>
                </a:lnTo>
                <a:lnTo>
                  <a:pt x="76200" y="762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3323977" y="1070102"/>
            <a:ext cx="12909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alibri"/>
                <a:cs typeface="Calibri"/>
              </a:rPr>
              <a:t>tiempo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de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muestreo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298839" y="1524761"/>
            <a:ext cx="1080135" cy="76200"/>
          </a:xfrm>
          <a:custGeom>
            <a:avLst/>
            <a:gdLst/>
            <a:ahLst/>
            <a:cxnLst/>
            <a:rect l="l" t="t" r="r" b="b"/>
            <a:pathLst>
              <a:path w="1080135" h="76200">
                <a:moveTo>
                  <a:pt x="76200" y="33528"/>
                </a:moveTo>
                <a:lnTo>
                  <a:pt x="76200" y="0"/>
                </a:lnTo>
                <a:lnTo>
                  <a:pt x="0" y="38099"/>
                </a:lnTo>
                <a:lnTo>
                  <a:pt x="63245" y="69722"/>
                </a:lnTo>
                <a:lnTo>
                  <a:pt x="63245" y="33528"/>
                </a:lnTo>
                <a:lnTo>
                  <a:pt x="76200" y="33528"/>
                </a:lnTo>
                <a:close/>
              </a:path>
              <a:path w="1080135" h="76200">
                <a:moveTo>
                  <a:pt x="1079754" y="42671"/>
                </a:moveTo>
                <a:lnTo>
                  <a:pt x="1079754" y="33528"/>
                </a:lnTo>
                <a:lnTo>
                  <a:pt x="63245" y="33528"/>
                </a:lnTo>
                <a:lnTo>
                  <a:pt x="63245" y="42671"/>
                </a:lnTo>
                <a:lnTo>
                  <a:pt x="1079754" y="42671"/>
                </a:lnTo>
                <a:close/>
              </a:path>
              <a:path w="1080135" h="76200">
                <a:moveTo>
                  <a:pt x="76200" y="76199"/>
                </a:moveTo>
                <a:lnTo>
                  <a:pt x="76200" y="42671"/>
                </a:lnTo>
                <a:lnTo>
                  <a:pt x="63245" y="42671"/>
                </a:lnTo>
                <a:lnTo>
                  <a:pt x="63245" y="69722"/>
                </a:lnTo>
                <a:lnTo>
                  <a:pt x="76200" y="761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445143" y="1693926"/>
            <a:ext cx="912494" cy="76200"/>
          </a:xfrm>
          <a:custGeom>
            <a:avLst/>
            <a:gdLst/>
            <a:ahLst/>
            <a:cxnLst/>
            <a:rect l="l" t="t" r="r" b="b"/>
            <a:pathLst>
              <a:path w="912495" h="76200">
                <a:moveTo>
                  <a:pt x="76200" y="32766"/>
                </a:moveTo>
                <a:lnTo>
                  <a:pt x="76200" y="0"/>
                </a:lnTo>
                <a:lnTo>
                  <a:pt x="0" y="38100"/>
                </a:lnTo>
                <a:lnTo>
                  <a:pt x="63245" y="69723"/>
                </a:lnTo>
                <a:lnTo>
                  <a:pt x="63245" y="32766"/>
                </a:lnTo>
                <a:lnTo>
                  <a:pt x="76200" y="32766"/>
                </a:lnTo>
                <a:close/>
              </a:path>
              <a:path w="912495" h="76200">
                <a:moveTo>
                  <a:pt x="912113" y="42671"/>
                </a:moveTo>
                <a:lnTo>
                  <a:pt x="912113" y="32765"/>
                </a:lnTo>
                <a:lnTo>
                  <a:pt x="63245" y="32766"/>
                </a:lnTo>
                <a:lnTo>
                  <a:pt x="63245" y="42672"/>
                </a:lnTo>
                <a:lnTo>
                  <a:pt x="912113" y="42671"/>
                </a:lnTo>
                <a:close/>
              </a:path>
              <a:path w="912495" h="76200">
                <a:moveTo>
                  <a:pt x="76200" y="76200"/>
                </a:moveTo>
                <a:lnTo>
                  <a:pt x="76200" y="42672"/>
                </a:lnTo>
                <a:lnTo>
                  <a:pt x="63245" y="42672"/>
                </a:lnTo>
                <a:lnTo>
                  <a:pt x="63245" y="69723"/>
                </a:lnTo>
                <a:lnTo>
                  <a:pt x="76200" y="762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467241" y="1889760"/>
            <a:ext cx="911860" cy="76200"/>
          </a:xfrm>
          <a:custGeom>
            <a:avLst/>
            <a:gdLst/>
            <a:ahLst/>
            <a:cxnLst/>
            <a:rect l="l" t="t" r="r" b="b"/>
            <a:pathLst>
              <a:path w="911860" h="76200">
                <a:moveTo>
                  <a:pt x="76200" y="33527"/>
                </a:moveTo>
                <a:lnTo>
                  <a:pt x="76200" y="0"/>
                </a:lnTo>
                <a:lnTo>
                  <a:pt x="0" y="38100"/>
                </a:lnTo>
                <a:lnTo>
                  <a:pt x="63246" y="69723"/>
                </a:lnTo>
                <a:lnTo>
                  <a:pt x="63246" y="33527"/>
                </a:lnTo>
                <a:lnTo>
                  <a:pt x="76200" y="33527"/>
                </a:lnTo>
                <a:close/>
              </a:path>
              <a:path w="911860" h="76200">
                <a:moveTo>
                  <a:pt x="911352" y="42671"/>
                </a:moveTo>
                <a:lnTo>
                  <a:pt x="911352" y="33527"/>
                </a:lnTo>
                <a:lnTo>
                  <a:pt x="63246" y="33527"/>
                </a:lnTo>
                <a:lnTo>
                  <a:pt x="63246" y="42671"/>
                </a:lnTo>
                <a:lnTo>
                  <a:pt x="911352" y="42671"/>
                </a:lnTo>
                <a:close/>
              </a:path>
              <a:path w="911860" h="76200">
                <a:moveTo>
                  <a:pt x="76200" y="76200"/>
                </a:moveTo>
                <a:lnTo>
                  <a:pt x="76200" y="42671"/>
                </a:lnTo>
                <a:lnTo>
                  <a:pt x="63246" y="42671"/>
                </a:lnTo>
                <a:lnTo>
                  <a:pt x="63246" y="69723"/>
                </a:lnTo>
                <a:lnTo>
                  <a:pt x="76200" y="762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401709" y="2063495"/>
            <a:ext cx="911860" cy="76200"/>
          </a:xfrm>
          <a:custGeom>
            <a:avLst/>
            <a:gdLst/>
            <a:ahLst/>
            <a:cxnLst/>
            <a:rect l="l" t="t" r="r" b="b"/>
            <a:pathLst>
              <a:path w="911860" h="76200">
                <a:moveTo>
                  <a:pt x="76200" y="33527"/>
                </a:moveTo>
                <a:lnTo>
                  <a:pt x="76200" y="0"/>
                </a:lnTo>
                <a:lnTo>
                  <a:pt x="0" y="38099"/>
                </a:lnTo>
                <a:lnTo>
                  <a:pt x="63245" y="69722"/>
                </a:lnTo>
                <a:lnTo>
                  <a:pt x="63245" y="33527"/>
                </a:lnTo>
                <a:lnTo>
                  <a:pt x="76200" y="33527"/>
                </a:lnTo>
                <a:close/>
              </a:path>
              <a:path w="911860" h="76200">
                <a:moveTo>
                  <a:pt x="911351" y="43433"/>
                </a:moveTo>
                <a:lnTo>
                  <a:pt x="911351" y="33527"/>
                </a:lnTo>
                <a:lnTo>
                  <a:pt x="63245" y="33527"/>
                </a:lnTo>
                <a:lnTo>
                  <a:pt x="63245" y="43433"/>
                </a:lnTo>
                <a:lnTo>
                  <a:pt x="911351" y="43433"/>
                </a:lnTo>
                <a:close/>
              </a:path>
              <a:path w="911860" h="76200">
                <a:moveTo>
                  <a:pt x="76200" y="76199"/>
                </a:moveTo>
                <a:lnTo>
                  <a:pt x="76200" y="43433"/>
                </a:lnTo>
                <a:lnTo>
                  <a:pt x="63245" y="43433"/>
                </a:lnTo>
                <a:lnTo>
                  <a:pt x="63245" y="69722"/>
                </a:lnTo>
                <a:lnTo>
                  <a:pt x="76200" y="761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445143" y="2237994"/>
            <a:ext cx="912494" cy="76200"/>
          </a:xfrm>
          <a:custGeom>
            <a:avLst/>
            <a:gdLst/>
            <a:ahLst/>
            <a:cxnLst/>
            <a:rect l="l" t="t" r="r" b="b"/>
            <a:pathLst>
              <a:path w="912495" h="76200">
                <a:moveTo>
                  <a:pt x="76200" y="33527"/>
                </a:moveTo>
                <a:lnTo>
                  <a:pt x="76200" y="0"/>
                </a:lnTo>
                <a:lnTo>
                  <a:pt x="0" y="38099"/>
                </a:lnTo>
                <a:lnTo>
                  <a:pt x="63245" y="69722"/>
                </a:lnTo>
                <a:lnTo>
                  <a:pt x="63245" y="33527"/>
                </a:lnTo>
                <a:lnTo>
                  <a:pt x="76200" y="33527"/>
                </a:lnTo>
                <a:close/>
              </a:path>
              <a:path w="912495" h="76200">
                <a:moveTo>
                  <a:pt x="912113" y="42671"/>
                </a:moveTo>
                <a:lnTo>
                  <a:pt x="912113" y="33527"/>
                </a:lnTo>
                <a:lnTo>
                  <a:pt x="63245" y="33527"/>
                </a:lnTo>
                <a:lnTo>
                  <a:pt x="63245" y="42671"/>
                </a:lnTo>
                <a:lnTo>
                  <a:pt x="912113" y="42671"/>
                </a:lnTo>
                <a:close/>
              </a:path>
              <a:path w="912495" h="76200">
                <a:moveTo>
                  <a:pt x="76200" y="76199"/>
                </a:moveTo>
                <a:lnTo>
                  <a:pt x="76200" y="42671"/>
                </a:lnTo>
                <a:lnTo>
                  <a:pt x="63245" y="42671"/>
                </a:lnTo>
                <a:lnTo>
                  <a:pt x="63245" y="69722"/>
                </a:lnTo>
                <a:lnTo>
                  <a:pt x="76200" y="761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651645" y="2433827"/>
            <a:ext cx="912494" cy="76200"/>
          </a:xfrm>
          <a:custGeom>
            <a:avLst/>
            <a:gdLst/>
            <a:ahLst/>
            <a:cxnLst/>
            <a:rect l="l" t="t" r="r" b="b"/>
            <a:pathLst>
              <a:path w="912495" h="76200">
                <a:moveTo>
                  <a:pt x="76200" y="33528"/>
                </a:moveTo>
                <a:lnTo>
                  <a:pt x="76200" y="0"/>
                </a:lnTo>
                <a:lnTo>
                  <a:pt x="0" y="38100"/>
                </a:lnTo>
                <a:lnTo>
                  <a:pt x="64007" y="70103"/>
                </a:lnTo>
                <a:lnTo>
                  <a:pt x="64007" y="33528"/>
                </a:lnTo>
                <a:lnTo>
                  <a:pt x="76200" y="33528"/>
                </a:lnTo>
                <a:close/>
              </a:path>
              <a:path w="912495" h="76200">
                <a:moveTo>
                  <a:pt x="912113" y="42671"/>
                </a:moveTo>
                <a:lnTo>
                  <a:pt x="912113" y="33528"/>
                </a:lnTo>
                <a:lnTo>
                  <a:pt x="64007" y="33528"/>
                </a:lnTo>
                <a:lnTo>
                  <a:pt x="64007" y="42672"/>
                </a:lnTo>
                <a:lnTo>
                  <a:pt x="912113" y="42671"/>
                </a:lnTo>
                <a:close/>
              </a:path>
              <a:path w="912495" h="76200">
                <a:moveTo>
                  <a:pt x="76200" y="76200"/>
                </a:moveTo>
                <a:lnTo>
                  <a:pt x="76200" y="42672"/>
                </a:lnTo>
                <a:lnTo>
                  <a:pt x="64007" y="42672"/>
                </a:lnTo>
                <a:lnTo>
                  <a:pt x="64007" y="70103"/>
                </a:lnTo>
                <a:lnTo>
                  <a:pt x="76200" y="762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836811" y="2608326"/>
            <a:ext cx="912494" cy="76200"/>
          </a:xfrm>
          <a:custGeom>
            <a:avLst/>
            <a:gdLst/>
            <a:ahLst/>
            <a:cxnLst/>
            <a:rect l="l" t="t" r="r" b="b"/>
            <a:pathLst>
              <a:path w="912495" h="76200">
                <a:moveTo>
                  <a:pt x="76200" y="32766"/>
                </a:moveTo>
                <a:lnTo>
                  <a:pt x="76200" y="0"/>
                </a:lnTo>
                <a:lnTo>
                  <a:pt x="0" y="38100"/>
                </a:lnTo>
                <a:lnTo>
                  <a:pt x="64007" y="70103"/>
                </a:lnTo>
                <a:lnTo>
                  <a:pt x="64007" y="32766"/>
                </a:lnTo>
                <a:lnTo>
                  <a:pt x="76200" y="32766"/>
                </a:lnTo>
                <a:close/>
              </a:path>
              <a:path w="912495" h="76200">
                <a:moveTo>
                  <a:pt x="912113" y="42671"/>
                </a:moveTo>
                <a:lnTo>
                  <a:pt x="912113" y="32765"/>
                </a:lnTo>
                <a:lnTo>
                  <a:pt x="64007" y="32766"/>
                </a:lnTo>
                <a:lnTo>
                  <a:pt x="64007" y="42672"/>
                </a:lnTo>
                <a:lnTo>
                  <a:pt x="912113" y="42671"/>
                </a:lnTo>
                <a:close/>
              </a:path>
              <a:path w="912495" h="76200">
                <a:moveTo>
                  <a:pt x="76200" y="76200"/>
                </a:moveTo>
                <a:lnTo>
                  <a:pt x="76200" y="42672"/>
                </a:lnTo>
                <a:lnTo>
                  <a:pt x="64007" y="42672"/>
                </a:lnTo>
                <a:lnTo>
                  <a:pt x="64007" y="70103"/>
                </a:lnTo>
                <a:lnTo>
                  <a:pt x="76200" y="762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044075" y="2804160"/>
            <a:ext cx="911860" cy="76200"/>
          </a:xfrm>
          <a:custGeom>
            <a:avLst/>
            <a:gdLst/>
            <a:ahLst/>
            <a:cxnLst/>
            <a:rect l="l" t="t" r="r" b="b"/>
            <a:pathLst>
              <a:path w="911860" h="76200">
                <a:moveTo>
                  <a:pt x="76200" y="33528"/>
                </a:moveTo>
                <a:lnTo>
                  <a:pt x="76200" y="0"/>
                </a:lnTo>
                <a:lnTo>
                  <a:pt x="0" y="38100"/>
                </a:lnTo>
                <a:lnTo>
                  <a:pt x="63246" y="69723"/>
                </a:lnTo>
                <a:lnTo>
                  <a:pt x="63246" y="33528"/>
                </a:lnTo>
                <a:lnTo>
                  <a:pt x="76200" y="33528"/>
                </a:lnTo>
                <a:close/>
              </a:path>
              <a:path w="911860" h="76200">
                <a:moveTo>
                  <a:pt x="911352" y="42672"/>
                </a:moveTo>
                <a:lnTo>
                  <a:pt x="911352" y="33528"/>
                </a:lnTo>
                <a:lnTo>
                  <a:pt x="63246" y="33528"/>
                </a:lnTo>
                <a:lnTo>
                  <a:pt x="63246" y="42672"/>
                </a:lnTo>
                <a:lnTo>
                  <a:pt x="911352" y="42672"/>
                </a:lnTo>
                <a:close/>
              </a:path>
              <a:path w="911860" h="76200">
                <a:moveTo>
                  <a:pt x="76200" y="76200"/>
                </a:moveTo>
                <a:lnTo>
                  <a:pt x="76200" y="42672"/>
                </a:lnTo>
                <a:lnTo>
                  <a:pt x="63246" y="42672"/>
                </a:lnTo>
                <a:lnTo>
                  <a:pt x="63246" y="69723"/>
                </a:lnTo>
                <a:lnTo>
                  <a:pt x="76200" y="762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3387223" y="1434338"/>
            <a:ext cx="4902835" cy="148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6360">
              <a:lnSpc>
                <a:spcPts val="1430"/>
              </a:lnSpc>
              <a:spcBef>
                <a:spcPts val="100"/>
              </a:spcBef>
            </a:pPr>
            <a:r>
              <a:rPr sz="1200" spc="-5" dirty="0">
                <a:latin typeface="Calibri"/>
                <a:cs typeface="Calibri"/>
              </a:rPr>
              <a:t>densidad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espectral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del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ruido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de </a:t>
            </a:r>
            <a:r>
              <a:rPr sz="1200" spc="-10" dirty="0">
                <a:latin typeface="Calibri"/>
                <a:cs typeface="Calibri"/>
              </a:rPr>
              <a:t>proceso</a:t>
            </a:r>
            <a:endParaRPr sz="1200">
              <a:latin typeface="Calibri"/>
              <a:cs typeface="Calibri"/>
            </a:endParaRPr>
          </a:p>
          <a:p>
            <a:pPr marL="59690">
              <a:lnSpc>
                <a:spcPts val="1430"/>
              </a:lnSpc>
            </a:pPr>
            <a:r>
              <a:rPr sz="1200" spc="-10" dirty="0">
                <a:latin typeface="Calibri"/>
                <a:cs typeface="Calibri"/>
              </a:rPr>
              <a:t>desviación</a:t>
            </a:r>
            <a:r>
              <a:rPr sz="1200" spc="1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típica </a:t>
            </a:r>
            <a:r>
              <a:rPr sz="1200" dirty="0">
                <a:latin typeface="Calibri"/>
                <a:cs typeface="Calibri"/>
              </a:rPr>
              <a:t>del ruido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en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la medida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del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ángulo</a:t>
            </a:r>
            <a:r>
              <a:rPr sz="1200" spc="-5" dirty="0">
                <a:latin typeface="Calibri"/>
                <a:cs typeface="Calibri"/>
              </a:rPr>
              <a:t> de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elevació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radar</a:t>
            </a:r>
            <a:endParaRPr sz="1200">
              <a:latin typeface="Calibri"/>
              <a:cs typeface="Calibri"/>
            </a:endParaRPr>
          </a:p>
          <a:p>
            <a:pPr marL="12700" marR="1101090" indent="57785">
              <a:lnSpc>
                <a:spcPts val="1420"/>
              </a:lnSpc>
              <a:spcBef>
                <a:spcPts val="75"/>
              </a:spcBef>
            </a:pPr>
            <a:r>
              <a:rPr sz="1200" spc="-10" dirty="0">
                <a:latin typeface="Calibri"/>
                <a:cs typeface="Calibri"/>
              </a:rPr>
              <a:t>desviación </a:t>
            </a:r>
            <a:r>
              <a:rPr sz="1200" spc="-5" dirty="0">
                <a:latin typeface="Calibri"/>
                <a:cs typeface="Calibri"/>
              </a:rPr>
              <a:t>típica </a:t>
            </a:r>
            <a:r>
              <a:rPr sz="1200" dirty="0">
                <a:latin typeface="Calibri"/>
                <a:cs typeface="Calibri"/>
              </a:rPr>
              <a:t>del ruido en la medida </a:t>
            </a:r>
            <a:r>
              <a:rPr sz="1200" spc="-5" dirty="0">
                <a:latin typeface="Calibri"/>
                <a:cs typeface="Calibri"/>
              </a:rPr>
              <a:t>de </a:t>
            </a:r>
            <a:r>
              <a:rPr sz="1200" dirty="0">
                <a:latin typeface="Calibri"/>
                <a:cs typeface="Calibri"/>
              </a:rPr>
              <a:t>la </a:t>
            </a:r>
            <a:r>
              <a:rPr sz="1200" spc="-5" dirty="0">
                <a:latin typeface="Calibri"/>
                <a:cs typeface="Calibri"/>
              </a:rPr>
              <a:t>distancia </a:t>
            </a:r>
            <a:r>
              <a:rPr sz="1200" spc="-10" dirty="0">
                <a:latin typeface="Calibri"/>
                <a:cs typeface="Calibri"/>
              </a:rPr>
              <a:t>radar </a:t>
            </a:r>
            <a:r>
              <a:rPr sz="1200" spc="-26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velocidad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inicial</a:t>
            </a:r>
            <a:endParaRPr sz="1200">
              <a:latin typeface="Calibri"/>
              <a:cs typeface="Calibri"/>
            </a:endParaRPr>
          </a:p>
          <a:p>
            <a:pPr marL="27305">
              <a:lnSpc>
                <a:spcPts val="1365"/>
              </a:lnSpc>
            </a:pPr>
            <a:r>
              <a:rPr sz="1200" spc="-5" dirty="0">
                <a:latin typeface="Calibri"/>
                <a:cs typeface="Calibri"/>
              </a:rPr>
              <a:t>error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en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la </a:t>
            </a:r>
            <a:r>
              <a:rPr sz="1200" spc="-5" dirty="0">
                <a:latin typeface="Calibri"/>
                <a:cs typeface="Calibri"/>
              </a:rPr>
              <a:t>velocidad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inicial</a:t>
            </a:r>
            <a:r>
              <a:rPr sz="1200" spc="-10" dirty="0">
                <a:latin typeface="Calibri"/>
                <a:cs typeface="Calibri"/>
              </a:rPr>
              <a:t> para </a:t>
            </a:r>
            <a:r>
              <a:rPr sz="1200" dirty="0">
                <a:latin typeface="Calibri"/>
                <a:cs typeface="Calibri"/>
              </a:rPr>
              <a:t>la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trayectoria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nominal</a:t>
            </a:r>
            <a:endParaRPr sz="1200">
              <a:latin typeface="Calibri"/>
              <a:cs typeface="Calibri"/>
            </a:endParaRPr>
          </a:p>
          <a:p>
            <a:pPr marL="228600">
              <a:lnSpc>
                <a:spcPts val="1415"/>
              </a:lnSpc>
            </a:pPr>
            <a:r>
              <a:rPr sz="1200" dirty="0">
                <a:latin typeface="Calibri"/>
                <a:cs typeface="Calibri"/>
              </a:rPr>
              <a:t>ángulo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inicial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del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camino de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vuelo</a:t>
            </a:r>
            <a:endParaRPr sz="1200">
              <a:latin typeface="Calibri"/>
              <a:cs typeface="Calibri"/>
            </a:endParaRPr>
          </a:p>
          <a:p>
            <a:pPr marL="419100">
              <a:lnSpc>
                <a:spcPts val="1415"/>
              </a:lnSpc>
            </a:pPr>
            <a:r>
              <a:rPr sz="1200" spc="-5" dirty="0">
                <a:latin typeface="Calibri"/>
                <a:cs typeface="Calibri"/>
              </a:rPr>
              <a:t>error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en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el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ángulo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inicial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del</a:t>
            </a:r>
            <a:r>
              <a:rPr sz="1200" spc="-5" dirty="0">
                <a:latin typeface="Calibri"/>
                <a:cs typeface="Calibri"/>
              </a:rPr>
              <a:t> camino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de </a:t>
            </a:r>
            <a:r>
              <a:rPr sz="1200" dirty="0">
                <a:latin typeface="Calibri"/>
                <a:cs typeface="Calibri"/>
              </a:rPr>
              <a:t>vuelo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para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la </a:t>
            </a:r>
            <a:r>
              <a:rPr sz="1200" spc="-10" dirty="0">
                <a:latin typeface="Calibri"/>
                <a:cs typeface="Calibri"/>
              </a:rPr>
              <a:t>trayectoria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nominal</a:t>
            </a:r>
            <a:endParaRPr sz="1200">
              <a:latin typeface="Calibri"/>
              <a:cs typeface="Calibri"/>
            </a:endParaRPr>
          </a:p>
          <a:p>
            <a:pPr marL="643255">
              <a:lnSpc>
                <a:spcPct val="100000"/>
              </a:lnSpc>
              <a:spcBef>
                <a:spcPts val="55"/>
              </a:spcBef>
            </a:pPr>
            <a:r>
              <a:rPr sz="1200" spc="-5" dirty="0">
                <a:latin typeface="Calibri"/>
                <a:cs typeface="Calibri"/>
              </a:rPr>
              <a:t>velocidad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inicial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para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la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trayectoria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nominal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4270133" y="2964942"/>
            <a:ext cx="912494" cy="76200"/>
          </a:xfrm>
          <a:custGeom>
            <a:avLst/>
            <a:gdLst/>
            <a:ahLst/>
            <a:cxnLst/>
            <a:rect l="l" t="t" r="r" b="b"/>
            <a:pathLst>
              <a:path w="912495" h="76200">
                <a:moveTo>
                  <a:pt x="76200" y="33527"/>
                </a:moveTo>
                <a:lnTo>
                  <a:pt x="76200" y="0"/>
                </a:lnTo>
                <a:lnTo>
                  <a:pt x="0" y="38100"/>
                </a:lnTo>
                <a:lnTo>
                  <a:pt x="63246" y="69723"/>
                </a:lnTo>
                <a:lnTo>
                  <a:pt x="63246" y="33527"/>
                </a:lnTo>
                <a:lnTo>
                  <a:pt x="76200" y="33527"/>
                </a:lnTo>
                <a:close/>
              </a:path>
              <a:path w="912495" h="76200">
                <a:moveTo>
                  <a:pt x="912113" y="42671"/>
                </a:moveTo>
                <a:lnTo>
                  <a:pt x="912113" y="33527"/>
                </a:lnTo>
                <a:lnTo>
                  <a:pt x="63246" y="33527"/>
                </a:lnTo>
                <a:lnTo>
                  <a:pt x="63246" y="42671"/>
                </a:lnTo>
                <a:lnTo>
                  <a:pt x="912113" y="42671"/>
                </a:lnTo>
                <a:close/>
              </a:path>
              <a:path w="912495" h="76200">
                <a:moveTo>
                  <a:pt x="76200" y="76200"/>
                </a:moveTo>
                <a:lnTo>
                  <a:pt x="76200" y="42671"/>
                </a:lnTo>
                <a:lnTo>
                  <a:pt x="63246" y="42671"/>
                </a:lnTo>
                <a:lnTo>
                  <a:pt x="63246" y="69723"/>
                </a:lnTo>
                <a:lnTo>
                  <a:pt x="76200" y="762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5232025" y="2869184"/>
            <a:ext cx="381254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alibri"/>
                <a:cs typeface="Calibri"/>
              </a:rPr>
              <a:t>ángulo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inicial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del</a:t>
            </a:r>
            <a:r>
              <a:rPr sz="1200" spc="-5" dirty="0">
                <a:latin typeface="Calibri"/>
                <a:cs typeface="Calibri"/>
              </a:rPr>
              <a:t> camino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de </a:t>
            </a:r>
            <a:r>
              <a:rPr sz="1200" dirty="0">
                <a:latin typeface="Calibri"/>
                <a:cs typeface="Calibri"/>
              </a:rPr>
              <a:t>vuelo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para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la </a:t>
            </a:r>
            <a:r>
              <a:rPr sz="1200" spc="-10" dirty="0">
                <a:latin typeface="Calibri"/>
                <a:cs typeface="Calibri"/>
              </a:rPr>
              <a:t>trayectoria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nominal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2222639" y="3153155"/>
            <a:ext cx="538480" cy="76200"/>
          </a:xfrm>
          <a:custGeom>
            <a:avLst/>
            <a:gdLst/>
            <a:ahLst/>
            <a:cxnLst/>
            <a:rect l="l" t="t" r="r" b="b"/>
            <a:pathLst>
              <a:path w="538480" h="76200">
                <a:moveTo>
                  <a:pt x="76200" y="33528"/>
                </a:moveTo>
                <a:lnTo>
                  <a:pt x="76200" y="0"/>
                </a:lnTo>
                <a:lnTo>
                  <a:pt x="0" y="38100"/>
                </a:lnTo>
                <a:lnTo>
                  <a:pt x="63246" y="69723"/>
                </a:lnTo>
                <a:lnTo>
                  <a:pt x="63246" y="33528"/>
                </a:lnTo>
                <a:lnTo>
                  <a:pt x="76200" y="33528"/>
                </a:lnTo>
                <a:close/>
              </a:path>
              <a:path w="538480" h="76200">
                <a:moveTo>
                  <a:pt x="537972" y="42672"/>
                </a:moveTo>
                <a:lnTo>
                  <a:pt x="537972" y="33528"/>
                </a:lnTo>
                <a:lnTo>
                  <a:pt x="63246" y="33528"/>
                </a:lnTo>
                <a:lnTo>
                  <a:pt x="63246" y="42672"/>
                </a:lnTo>
                <a:lnTo>
                  <a:pt x="537972" y="42672"/>
                </a:lnTo>
                <a:close/>
              </a:path>
              <a:path w="538480" h="76200">
                <a:moveTo>
                  <a:pt x="76200" y="76200"/>
                </a:moveTo>
                <a:lnTo>
                  <a:pt x="76200" y="42672"/>
                </a:lnTo>
                <a:lnTo>
                  <a:pt x="63246" y="42672"/>
                </a:lnTo>
                <a:lnTo>
                  <a:pt x="63246" y="69723"/>
                </a:lnTo>
                <a:lnTo>
                  <a:pt x="76200" y="762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2814961" y="3071876"/>
            <a:ext cx="167132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Calibri"/>
                <a:cs typeface="Calibri"/>
              </a:rPr>
              <a:t>aceleración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de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la</a:t>
            </a:r>
            <a:r>
              <a:rPr sz="1200" spc="-10" dirty="0">
                <a:latin typeface="Calibri"/>
                <a:cs typeface="Calibri"/>
              </a:rPr>
              <a:t> gravedad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3507371" y="3283458"/>
            <a:ext cx="192405" cy="706755"/>
          </a:xfrm>
          <a:custGeom>
            <a:avLst/>
            <a:gdLst/>
            <a:ahLst/>
            <a:cxnLst/>
            <a:rect l="l" t="t" r="r" b="b"/>
            <a:pathLst>
              <a:path w="192404" h="706754">
                <a:moveTo>
                  <a:pt x="99060" y="347834"/>
                </a:moveTo>
                <a:lnTo>
                  <a:pt x="99060" y="338328"/>
                </a:lnTo>
                <a:lnTo>
                  <a:pt x="97536" y="336042"/>
                </a:lnTo>
                <a:lnTo>
                  <a:pt x="97536" y="16001"/>
                </a:lnTo>
                <a:lnTo>
                  <a:pt x="96774" y="16001"/>
                </a:lnTo>
                <a:lnTo>
                  <a:pt x="95250" y="14477"/>
                </a:lnTo>
                <a:lnTo>
                  <a:pt x="95250" y="13715"/>
                </a:lnTo>
                <a:lnTo>
                  <a:pt x="94488" y="13715"/>
                </a:lnTo>
                <a:lnTo>
                  <a:pt x="92202" y="12191"/>
                </a:lnTo>
                <a:lnTo>
                  <a:pt x="91440" y="11429"/>
                </a:lnTo>
                <a:lnTo>
                  <a:pt x="85318" y="7607"/>
                </a:lnTo>
                <a:lnTo>
                  <a:pt x="74853" y="7416"/>
                </a:lnTo>
                <a:lnTo>
                  <a:pt x="67056" y="4571"/>
                </a:lnTo>
                <a:lnTo>
                  <a:pt x="53340" y="3047"/>
                </a:lnTo>
                <a:lnTo>
                  <a:pt x="29081" y="842"/>
                </a:lnTo>
                <a:lnTo>
                  <a:pt x="9906" y="761"/>
                </a:lnTo>
                <a:lnTo>
                  <a:pt x="0" y="0"/>
                </a:lnTo>
                <a:lnTo>
                  <a:pt x="0" y="9906"/>
                </a:lnTo>
                <a:lnTo>
                  <a:pt x="9906" y="9906"/>
                </a:lnTo>
                <a:lnTo>
                  <a:pt x="27851" y="10597"/>
                </a:lnTo>
                <a:lnTo>
                  <a:pt x="47753" y="11996"/>
                </a:lnTo>
                <a:lnTo>
                  <a:pt x="67400" y="14636"/>
                </a:lnTo>
                <a:lnTo>
                  <a:pt x="84582" y="19049"/>
                </a:lnTo>
                <a:lnTo>
                  <a:pt x="86868" y="20192"/>
                </a:lnTo>
                <a:lnTo>
                  <a:pt x="86868" y="19811"/>
                </a:lnTo>
                <a:lnTo>
                  <a:pt x="88392" y="20828"/>
                </a:lnTo>
                <a:lnTo>
                  <a:pt x="88392" y="20573"/>
                </a:lnTo>
                <a:lnTo>
                  <a:pt x="89916" y="22097"/>
                </a:lnTo>
                <a:lnTo>
                  <a:pt x="89916" y="342138"/>
                </a:lnTo>
                <a:lnTo>
                  <a:pt x="92202" y="344424"/>
                </a:lnTo>
                <a:lnTo>
                  <a:pt x="92964" y="344424"/>
                </a:lnTo>
                <a:lnTo>
                  <a:pt x="92964" y="345186"/>
                </a:lnTo>
                <a:lnTo>
                  <a:pt x="95250" y="346710"/>
                </a:lnTo>
                <a:lnTo>
                  <a:pt x="99060" y="347834"/>
                </a:lnTo>
                <a:close/>
              </a:path>
              <a:path w="192404" h="706754">
                <a:moveTo>
                  <a:pt x="87630" y="695780"/>
                </a:moveTo>
                <a:lnTo>
                  <a:pt x="87630" y="686562"/>
                </a:lnTo>
                <a:lnTo>
                  <a:pt x="84582" y="688086"/>
                </a:lnTo>
                <a:lnTo>
                  <a:pt x="66223" y="692272"/>
                </a:lnTo>
                <a:lnTo>
                  <a:pt x="47548" y="694734"/>
                </a:lnTo>
                <a:lnTo>
                  <a:pt x="29081" y="696131"/>
                </a:lnTo>
                <a:lnTo>
                  <a:pt x="9906" y="697230"/>
                </a:lnTo>
                <a:lnTo>
                  <a:pt x="0" y="697230"/>
                </a:lnTo>
                <a:lnTo>
                  <a:pt x="0" y="706374"/>
                </a:lnTo>
                <a:lnTo>
                  <a:pt x="9906" y="706374"/>
                </a:lnTo>
                <a:lnTo>
                  <a:pt x="29081" y="705829"/>
                </a:lnTo>
                <a:lnTo>
                  <a:pt x="53863" y="703864"/>
                </a:lnTo>
                <a:lnTo>
                  <a:pt x="78003" y="699724"/>
                </a:lnTo>
                <a:lnTo>
                  <a:pt x="87630" y="695780"/>
                </a:lnTo>
                <a:close/>
              </a:path>
              <a:path w="192404" h="706754">
                <a:moveTo>
                  <a:pt x="87630" y="20573"/>
                </a:moveTo>
                <a:lnTo>
                  <a:pt x="86868" y="19811"/>
                </a:lnTo>
                <a:lnTo>
                  <a:pt x="86868" y="20192"/>
                </a:lnTo>
                <a:lnTo>
                  <a:pt x="87630" y="20573"/>
                </a:lnTo>
                <a:close/>
              </a:path>
              <a:path w="192404" h="706754">
                <a:moveTo>
                  <a:pt x="89154" y="685038"/>
                </a:moveTo>
                <a:lnTo>
                  <a:pt x="86868" y="686562"/>
                </a:lnTo>
                <a:lnTo>
                  <a:pt x="87630" y="686562"/>
                </a:lnTo>
                <a:lnTo>
                  <a:pt x="87630" y="695780"/>
                </a:lnTo>
                <a:lnTo>
                  <a:pt x="88392" y="695468"/>
                </a:lnTo>
                <a:lnTo>
                  <a:pt x="88392" y="685800"/>
                </a:lnTo>
                <a:lnTo>
                  <a:pt x="89154" y="685038"/>
                </a:lnTo>
                <a:close/>
              </a:path>
              <a:path w="192404" h="706754">
                <a:moveTo>
                  <a:pt x="89154" y="21335"/>
                </a:moveTo>
                <a:lnTo>
                  <a:pt x="88392" y="20573"/>
                </a:lnTo>
                <a:lnTo>
                  <a:pt x="88582" y="20955"/>
                </a:lnTo>
                <a:lnTo>
                  <a:pt x="89154" y="21335"/>
                </a:lnTo>
                <a:close/>
              </a:path>
              <a:path w="192404" h="706754">
                <a:moveTo>
                  <a:pt x="88582" y="20955"/>
                </a:moveTo>
                <a:lnTo>
                  <a:pt x="88392" y="20573"/>
                </a:lnTo>
                <a:lnTo>
                  <a:pt x="88392" y="20828"/>
                </a:lnTo>
                <a:lnTo>
                  <a:pt x="88582" y="20955"/>
                </a:lnTo>
                <a:close/>
              </a:path>
              <a:path w="192404" h="706754">
                <a:moveTo>
                  <a:pt x="89154" y="685038"/>
                </a:moveTo>
                <a:lnTo>
                  <a:pt x="88392" y="685800"/>
                </a:lnTo>
                <a:lnTo>
                  <a:pt x="88392" y="686562"/>
                </a:lnTo>
                <a:lnTo>
                  <a:pt x="89154" y="685038"/>
                </a:lnTo>
                <a:close/>
              </a:path>
              <a:path w="192404" h="706754">
                <a:moveTo>
                  <a:pt x="89916" y="684276"/>
                </a:moveTo>
                <a:lnTo>
                  <a:pt x="89154" y="685038"/>
                </a:lnTo>
                <a:lnTo>
                  <a:pt x="88392" y="686562"/>
                </a:lnTo>
                <a:lnTo>
                  <a:pt x="89916" y="684276"/>
                </a:lnTo>
                <a:close/>
              </a:path>
              <a:path w="192404" h="706754">
                <a:moveTo>
                  <a:pt x="178308" y="358140"/>
                </a:moveTo>
                <a:lnTo>
                  <a:pt x="177546" y="358140"/>
                </a:lnTo>
                <a:lnTo>
                  <a:pt x="158014" y="357182"/>
                </a:lnTo>
                <a:lnTo>
                  <a:pt x="135645" y="355406"/>
                </a:lnTo>
                <a:lnTo>
                  <a:pt x="121862" y="353358"/>
                </a:lnTo>
                <a:lnTo>
                  <a:pt x="108823" y="355625"/>
                </a:lnTo>
                <a:lnTo>
                  <a:pt x="92202" y="362712"/>
                </a:lnTo>
                <a:lnTo>
                  <a:pt x="89916" y="364998"/>
                </a:lnTo>
                <a:lnTo>
                  <a:pt x="89916" y="684276"/>
                </a:lnTo>
                <a:lnTo>
                  <a:pt x="88392" y="686562"/>
                </a:lnTo>
                <a:lnTo>
                  <a:pt x="88392" y="695468"/>
                </a:lnTo>
                <a:lnTo>
                  <a:pt x="95250" y="692658"/>
                </a:lnTo>
                <a:lnTo>
                  <a:pt x="97536" y="690372"/>
                </a:lnTo>
                <a:lnTo>
                  <a:pt x="97536" y="370332"/>
                </a:lnTo>
                <a:lnTo>
                  <a:pt x="99060" y="368808"/>
                </a:lnTo>
                <a:lnTo>
                  <a:pt x="99060" y="369189"/>
                </a:lnTo>
                <a:lnTo>
                  <a:pt x="99822" y="368808"/>
                </a:lnTo>
                <a:lnTo>
                  <a:pt x="117528" y="363492"/>
                </a:lnTo>
                <a:lnTo>
                  <a:pt x="138250" y="360516"/>
                </a:lnTo>
                <a:lnTo>
                  <a:pt x="159456" y="359008"/>
                </a:lnTo>
                <a:lnTo>
                  <a:pt x="178308" y="358140"/>
                </a:lnTo>
                <a:close/>
              </a:path>
              <a:path w="192404" h="706754">
                <a:moveTo>
                  <a:pt x="89916" y="340614"/>
                </a:moveTo>
                <a:lnTo>
                  <a:pt x="89916" y="22097"/>
                </a:lnTo>
                <a:lnTo>
                  <a:pt x="89154" y="21335"/>
                </a:lnTo>
                <a:lnTo>
                  <a:pt x="88582" y="20955"/>
                </a:lnTo>
                <a:lnTo>
                  <a:pt x="89154" y="22097"/>
                </a:lnTo>
                <a:lnTo>
                  <a:pt x="89154" y="339090"/>
                </a:lnTo>
                <a:lnTo>
                  <a:pt x="89916" y="340614"/>
                </a:lnTo>
                <a:close/>
              </a:path>
              <a:path w="192404" h="706754">
                <a:moveTo>
                  <a:pt x="89916" y="684276"/>
                </a:moveTo>
                <a:lnTo>
                  <a:pt x="89916" y="365760"/>
                </a:lnTo>
                <a:lnTo>
                  <a:pt x="89154" y="368046"/>
                </a:lnTo>
                <a:lnTo>
                  <a:pt x="89154" y="685038"/>
                </a:lnTo>
                <a:lnTo>
                  <a:pt x="89916" y="684276"/>
                </a:lnTo>
                <a:close/>
              </a:path>
              <a:path w="192404" h="706754">
                <a:moveTo>
                  <a:pt x="98297" y="336803"/>
                </a:moveTo>
                <a:lnTo>
                  <a:pt x="98297" y="19049"/>
                </a:lnTo>
                <a:lnTo>
                  <a:pt x="97536" y="17525"/>
                </a:lnTo>
                <a:lnTo>
                  <a:pt x="97536" y="336042"/>
                </a:lnTo>
                <a:lnTo>
                  <a:pt x="98297" y="336803"/>
                </a:lnTo>
                <a:close/>
              </a:path>
              <a:path w="192404" h="706754">
                <a:moveTo>
                  <a:pt x="99060" y="338328"/>
                </a:moveTo>
                <a:lnTo>
                  <a:pt x="98297" y="336803"/>
                </a:lnTo>
                <a:lnTo>
                  <a:pt x="97536" y="336042"/>
                </a:lnTo>
                <a:lnTo>
                  <a:pt x="99060" y="338328"/>
                </a:lnTo>
                <a:close/>
              </a:path>
              <a:path w="192404" h="706754">
                <a:moveTo>
                  <a:pt x="98806" y="369316"/>
                </a:moveTo>
                <a:lnTo>
                  <a:pt x="98297" y="369570"/>
                </a:lnTo>
                <a:lnTo>
                  <a:pt x="97536" y="370332"/>
                </a:lnTo>
                <a:lnTo>
                  <a:pt x="97536" y="688848"/>
                </a:lnTo>
                <a:lnTo>
                  <a:pt x="98297" y="687324"/>
                </a:lnTo>
                <a:lnTo>
                  <a:pt x="98297" y="370332"/>
                </a:lnTo>
                <a:lnTo>
                  <a:pt x="98806" y="369316"/>
                </a:lnTo>
                <a:close/>
              </a:path>
              <a:path w="192404" h="706754">
                <a:moveTo>
                  <a:pt x="187452" y="348996"/>
                </a:moveTo>
                <a:lnTo>
                  <a:pt x="178308" y="348234"/>
                </a:lnTo>
                <a:lnTo>
                  <a:pt x="160377" y="347954"/>
                </a:lnTo>
                <a:lnTo>
                  <a:pt x="138788" y="346452"/>
                </a:lnTo>
                <a:lnTo>
                  <a:pt x="117452" y="343342"/>
                </a:lnTo>
                <a:lnTo>
                  <a:pt x="100584" y="338328"/>
                </a:lnTo>
                <a:lnTo>
                  <a:pt x="98297" y="336803"/>
                </a:lnTo>
                <a:lnTo>
                  <a:pt x="99060" y="337566"/>
                </a:lnTo>
                <a:lnTo>
                  <a:pt x="99060" y="347834"/>
                </a:lnTo>
                <a:lnTo>
                  <a:pt x="113652" y="352139"/>
                </a:lnTo>
                <a:lnTo>
                  <a:pt x="121862" y="353358"/>
                </a:lnTo>
                <a:lnTo>
                  <a:pt x="133483" y="351339"/>
                </a:lnTo>
                <a:lnTo>
                  <a:pt x="158014" y="349376"/>
                </a:lnTo>
                <a:lnTo>
                  <a:pt x="160377" y="349284"/>
                </a:lnTo>
                <a:lnTo>
                  <a:pt x="177546" y="348996"/>
                </a:lnTo>
                <a:lnTo>
                  <a:pt x="187452" y="348996"/>
                </a:lnTo>
                <a:close/>
              </a:path>
              <a:path w="192404" h="706754">
                <a:moveTo>
                  <a:pt x="99060" y="338328"/>
                </a:moveTo>
                <a:lnTo>
                  <a:pt x="99060" y="337566"/>
                </a:lnTo>
                <a:lnTo>
                  <a:pt x="98297" y="336803"/>
                </a:lnTo>
                <a:lnTo>
                  <a:pt x="99060" y="338328"/>
                </a:lnTo>
                <a:close/>
              </a:path>
              <a:path w="192404" h="706754">
                <a:moveTo>
                  <a:pt x="99060" y="368808"/>
                </a:moveTo>
                <a:lnTo>
                  <a:pt x="98297" y="369570"/>
                </a:lnTo>
                <a:lnTo>
                  <a:pt x="98806" y="369316"/>
                </a:lnTo>
                <a:lnTo>
                  <a:pt x="99060" y="368808"/>
                </a:lnTo>
                <a:close/>
              </a:path>
              <a:path w="192404" h="706754">
                <a:moveTo>
                  <a:pt x="99060" y="369189"/>
                </a:moveTo>
                <a:lnTo>
                  <a:pt x="99060" y="368808"/>
                </a:lnTo>
                <a:lnTo>
                  <a:pt x="98806" y="369316"/>
                </a:lnTo>
                <a:lnTo>
                  <a:pt x="99060" y="369189"/>
                </a:lnTo>
                <a:close/>
              </a:path>
              <a:path w="192404" h="706754">
                <a:moveTo>
                  <a:pt x="192024" y="355854"/>
                </a:moveTo>
                <a:lnTo>
                  <a:pt x="192024" y="350520"/>
                </a:lnTo>
                <a:lnTo>
                  <a:pt x="190500" y="348996"/>
                </a:lnTo>
                <a:lnTo>
                  <a:pt x="177546" y="348996"/>
                </a:lnTo>
                <a:lnTo>
                  <a:pt x="160377" y="349284"/>
                </a:lnTo>
                <a:lnTo>
                  <a:pt x="158014" y="349376"/>
                </a:lnTo>
                <a:lnTo>
                  <a:pt x="133483" y="351339"/>
                </a:lnTo>
                <a:lnTo>
                  <a:pt x="121862" y="353358"/>
                </a:lnTo>
                <a:lnTo>
                  <a:pt x="135645" y="355406"/>
                </a:lnTo>
                <a:lnTo>
                  <a:pt x="158014" y="357182"/>
                </a:lnTo>
                <a:lnTo>
                  <a:pt x="177546" y="358140"/>
                </a:lnTo>
                <a:lnTo>
                  <a:pt x="190500" y="358140"/>
                </a:lnTo>
                <a:lnTo>
                  <a:pt x="192024" y="355854"/>
                </a:lnTo>
                <a:close/>
              </a:path>
            </a:pathLst>
          </a:custGeom>
          <a:solidFill>
            <a:srgbClr val="497D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3781177" y="3512311"/>
            <a:ext cx="226123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Calibri"/>
                <a:cs typeface="Calibri"/>
              </a:rPr>
              <a:t>estado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inicial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para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la</a:t>
            </a:r>
            <a:r>
              <a:rPr sz="1200" spc="-10" dirty="0">
                <a:latin typeface="Calibri"/>
                <a:cs typeface="Calibri"/>
              </a:rPr>
              <a:t> trayectoria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real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4497971" y="4034790"/>
            <a:ext cx="192405" cy="706755"/>
          </a:xfrm>
          <a:custGeom>
            <a:avLst/>
            <a:gdLst/>
            <a:ahLst/>
            <a:cxnLst/>
            <a:rect l="l" t="t" r="r" b="b"/>
            <a:pathLst>
              <a:path w="192404" h="706754">
                <a:moveTo>
                  <a:pt x="99060" y="348234"/>
                </a:moveTo>
                <a:lnTo>
                  <a:pt x="99060" y="337566"/>
                </a:lnTo>
                <a:lnTo>
                  <a:pt x="97536" y="336042"/>
                </a:lnTo>
                <a:lnTo>
                  <a:pt x="97536" y="16001"/>
                </a:lnTo>
                <a:lnTo>
                  <a:pt x="95250" y="13715"/>
                </a:lnTo>
                <a:lnTo>
                  <a:pt x="94488" y="13715"/>
                </a:lnTo>
                <a:lnTo>
                  <a:pt x="94488" y="12953"/>
                </a:lnTo>
                <a:lnTo>
                  <a:pt x="51358" y="2724"/>
                </a:lnTo>
                <a:lnTo>
                  <a:pt x="9906" y="0"/>
                </a:lnTo>
                <a:lnTo>
                  <a:pt x="0" y="0"/>
                </a:lnTo>
                <a:lnTo>
                  <a:pt x="0" y="9906"/>
                </a:lnTo>
                <a:lnTo>
                  <a:pt x="9906" y="9906"/>
                </a:lnTo>
                <a:lnTo>
                  <a:pt x="28678" y="10457"/>
                </a:lnTo>
                <a:lnTo>
                  <a:pt x="49315" y="11877"/>
                </a:lnTo>
                <a:lnTo>
                  <a:pt x="69550" y="14785"/>
                </a:lnTo>
                <a:lnTo>
                  <a:pt x="87630" y="19811"/>
                </a:lnTo>
                <a:lnTo>
                  <a:pt x="88392" y="20573"/>
                </a:lnTo>
                <a:lnTo>
                  <a:pt x="88392" y="19811"/>
                </a:lnTo>
                <a:lnTo>
                  <a:pt x="89916" y="22097"/>
                </a:lnTo>
                <a:lnTo>
                  <a:pt x="89916" y="342138"/>
                </a:lnTo>
                <a:lnTo>
                  <a:pt x="90678" y="342138"/>
                </a:lnTo>
                <a:lnTo>
                  <a:pt x="92202" y="343662"/>
                </a:lnTo>
                <a:lnTo>
                  <a:pt x="92202" y="344424"/>
                </a:lnTo>
                <a:lnTo>
                  <a:pt x="92964" y="344424"/>
                </a:lnTo>
                <a:lnTo>
                  <a:pt x="95250" y="345948"/>
                </a:lnTo>
                <a:lnTo>
                  <a:pt x="95250" y="346710"/>
                </a:lnTo>
                <a:lnTo>
                  <a:pt x="96012" y="346710"/>
                </a:lnTo>
                <a:lnTo>
                  <a:pt x="99060" y="348234"/>
                </a:lnTo>
                <a:close/>
              </a:path>
              <a:path w="192404" h="706754">
                <a:moveTo>
                  <a:pt x="88827" y="685255"/>
                </a:moveTo>
                <a:lnTo>
                  <a:pt x="48996" y="694615"/>
                </a:lnTo>
                <a:lnTo>
                  <a:pt x="9906" y="696468"/>
                </a:lnTo>
                <a:lnTo>
                  <a:pt x="0" y="696468"/>
                </a:lnTo>
                <a:lnTo>
                  <a:pt x="0" y="706374"/>
                </a:lnTo>
                <a:lnTo>
                  <a:pt x="9906" y="706374"/>
                </a:lnTo>
                <a:lnTo>
                  <a:pt x="29582" y="705193"/>
                </a:lnTo>
                <a:lnTo>
                  <a:pt x="52120" y="703578"/>
                </a:lnTo>
                <a:lnTo>
                  <a:pt x="74949" y="700253"/>
                </a:lnTo>
                <a:lnTo>
                  <a:pt x="88392" y="695522"/>
                </a:lnTo>
                <a:lnTo>
                  <a:pt x="88392" y="685800"/>
                </a:lnTo>
                <a:lnTo>
                  <a:pt x="88773" y="685419"/>
                </a:lnTo>
                <a:lnTo>
                  <a:pt x="88827" y="685255"/>
                </a:lnTo>
                <a:close/>
              </a:path>
              <a:path w="192404" h="706754">
                <a:moveTo>
                  <a:pt x="89916" y="22097"/>
                </a:moveTo>
                <a:lnTo>
                  <a:pt x="88392" y="19811"/>
                </a:lnTo>
                <a:lnTo>
                  <a:pt x="88772" y="20954"/>
                </a:lnTo>
                <a:lnTo>
                  <a:pt x="89916" y="22097"/>
                </a:lnTo>
                <a:close/>
              </a:path>
              <a:path w="192404" h="706754">
                <a:moveTo>
                  <a:pt x="88772" y="20954"/>
                </a:moveTo>
                <a:lnTo>
                  <a:pt x="88392" y="19811"/>
                </a:lnTo>
                <a:lnTo>
                  <a:pt x="88392" y="20573"/>
                </a:lnTo>
                <a:lnTo>
                  <a:pt x="88772" y="20954"/>
                </a:lnTo>
                <a:close/>
              </a:path>
              <a:path w="192404" h="706754">
                <a:moveTo>
                  <a:pt x="88773" y="685419"/>
                </a:moveTo>
                <a:lnTo>
                  <a:pt x="88392" y="685800"/>
                </a:lnTo>
                <a:lnTo>
                  <a:pt x="88392" y="686562"/>
                </a:lnTo>
                <a:lnTo>
                  <a:pt x="88773" y="685419"/>
                </a:lnTo>
                <a:close/>
              </a:path>
              <a:path w="192404" h="706754">
                <a:moveTo>
                  <a:pt x="89916" y="684276"/>
                </a:moveTo>
                <a:lnTo>
                  <a:pt x="88773" y="685419"/>
                </a:lnTo>
                <a:lnTo>
                  <a:pt x="88392" y="686562"/>
                </a:lnTo>
                <a:lnTo>
                  <a:pt x="89916" y="684276"/>
                </a:lnTo>
                <a:close/>
              </a:path>
              <a:path w="192404" h="706754">
                <a:moveTo>
                  <a:pt x="178308" y="358140"/>
                </a:moveTo>
                <a:lnTo>
                  <a:pt x="177546" y="358140"/>
                </a:lnTo>
                <a:lnTo>
                  <a:pt x="157711" y="357024"/>
                </a:lnTo>
                <a:lnTo>
                  <a:pt x="137955" y="355568"/>
                </a:lnTo>
                <a:lnTo>
                  <a:pt x="120429" y="353199"/>
                </a:lnTo>
                <a:lnTo>
                  <a:pt x="114598" y="354029"/>
                </a:lnTo>
                <a:lnTo>
                  <a:pt x="96012" y="359664"/>
                </a:lnTo>
                <a:lnTo>
                  <a:pt x="92964" y="361950"/>
                </a:lnTo>
                <a:lnTo>
                  <a:pt x="92202" y="361950"/>
                </a:lnTo>
                <a:lnTo>
                  <a:pt x="92202" y="362712"/>
                </a:lnTo>
                <a:lnTo>
                  <a:pt x="90678" y="364236"/>
                </a:lnTo>
                <a:lnTo>
                  <a:pt x="89916" y="364236"/>
                </a:lnTo>
                <a:lnTo>
                  <a:pt x="89916" y="684276"/>
                </a:lnTo>
                <a:lnTo>
                  <a:pt x="88392" y="686562"/>
                </a:lnTo>
                <a:lnTo>
                  <a:pt x="88392" y="695522"/>
                </a:lnTo>
                <a:lnTo>
                  <a:pt x="92202" y="694182"/>
                </a:lnTo>
                <a:lnTo>
                  <a:pt x="94488" y="693420"/>
                </a:lnTo>
                <a:lnTo>
                  <a:pt x="94488" y="692658"/>
                </a:lnTo>
                <a:lnTo>
                  <a:pt x="95250" y="692658"/>
                </a:lnTo>
                <a:lnTo>
                  <a:pt x="97536" y="690372"/>
                </a:lnTo>
                <a:lnTo>
                  <a:pt x="97536" y="370332"/>
                </a:lnTo>
                <a:lnTo>
                  <a:pt x="99060" y="368808"/>
                </a:lnTo>
                <a:lnTo>
                  <a:pt x="99060" y="369189"/>
                </a:lnTo>
                <a:lnTo>
                  <a:pt x="99822" y="368808"/>
                </a:lnTo>
                <a:lnTo>
                  <a:pt x="117382" y="363237"/>
                </a:lnTo>
                <a:lnTo>
                  <a:pt x="138350" y="360111"/>
                </a:lnTo>
                <a:lnTo>
                  <a:pt x="159675" y="358667"/>
                </a:lnTo>
                <a:lnTo>
                  <a:pt x="178308" y="358140"/>
                </a:lnTo>
                <a:close/>
              </a:path>
              <a:path w="192404" h="706754">
                <a:moveTo>
                  <a:pt x="89916" y="340614"/>
                </a:moveTo>
                <a:lnTo>
                  <a:pt x="89916" y="22097"/>
                </a:lnTo>
                <a:lnTo>
                  <a:pt x="88772" y="20954"/>
                </a:lnTo>
                <a:lnTo>
                  <a:pt x="89154" y="22097"/>
                </a:lnTo>
                <a:lnTo>
                  <a:pt x="89154" y="339090"/>
                </a:lnTo>
                <a:lnTo>
                  <a:pt x="89916" y="340614"/>
                </a:lnTo>
                <a:close/>
              </a:path>
              <a:path w="192404" h="706754">
                <a:moveTo>
                  <a:pt x="89154" y="685038"/>
                </a:moveTo>
                <a:lnTo>
                  <a:pt x="88827" y="685255"/>
                </a:lnTo>
                <a:lnTo>
                  <a:pt x="88773" y="685419"/>
                </a:lnTo>
                <a:lnTo>
                  <a:pt x="89154" y="685038"/>
                </a:lnTo>
                <a:close/>
              </a:path>
              <a:path w="192404" h="706754">
                <a:moveTo>
                  <a:pt x="89916" y="684276"/>
                </a:moveTo>
                <a:lnTo>
                  <a:pt x="89916" y="365760"/>
                </a:lnTo>
                <a:lnTo>
                  <a:pt x="89154" y="367284"/>
                </a:lnTo>
                <a:lnTo>
                  <a:pt x="89154" y="684276"/>
                </a:lnTo>
                <a:lnTo>
                  <a:pt x="88827" y="685255"/>
                </a:lnTo>
                <a:lnTo>
                  <a:pt x="89154" y="685038"/>
                </a:lnTo>
                <a:lnTo>
                  <a:pt x="89916" y="684276"/>
                </a:lnTo>
                <a:close/>
              </a:path>
              <a:path w="192404" h="706754">
                <a:moveTo>
                  <a:pt x="98869" y="337185"/>
                </a:moveTo>
                <a:lnTo>
                  <a:pt x="98297" y="336041"/>
                </a:lnTo>
                <a:lnTo>
                  <a:pt x="98297" y="19049"/>
                </a:lnTo>
                <a:lnTo>
                  <a:pt x="97536" y="17525"/>
                </a:lnTo>
                <a:lnTo>
                  <a:pt x="97536" y="336042"/>
                </a:lnTo>
                <a:lnTo>
                  <a:pt x="98297" y="336803"/>
                </a:lnTo>
                <a:lnTo>
                  <a:pt x="98869" y="337185"/>
                </a:lnTo>
                <a:close/>
              </a:path>
              <a:path w="192404" h="706754">
                <a:moveTo>
                  <a:pt x="98806" y="369316"/>
                </a:moveTo>
                <a:lnTo>
                  <a:pt x="98297" y="369570"/>
                </a:lnTo>
                <a:lnTo>
                  <a:pt x="97536" y="370332"/>
                </a:lnTo>
                <a:lnTo>
                  <a:pt x="97536" y="688848"/>
                </a:lnTo>
                <a:lnTo>
                  <a:pt x="98297" y="687324"/>
                </a:lnTo>
                <a:lnTo>
                  <a:pt x="98297" y="370332"/>
                </a:lnTo>
                <a:lnTo>
                  <a:pt x="98806" y="369316"/>
                </a:lnTo>
                <a:close/>
              </a:path>
              <a:path w="192404" h="706754">
                <a:moveTo>
                  <a:pt x="99060" y="337566"/>
                </a:moveTo>
                <a:lnTo>
                  <a:pt x="98869" y="337185"/>
                </a:lnTo>
                <a:lnTo>
                  <a:pt x="98297" y="336803"/>
                </a:lnTo>
                <a:lnTo>
                  <a:pt x="99060" y="337566"/>
                </a:lnTo>
                <a:close/>
              </a:path>
              <a:path w="192404" h="706754">
                <a:moveTo>
                  <a:pt x="99060" y="368808"/>
                </a:moveTo>
                <a:lnTo>
                  <a:pt x="98297" y="369570"/>
                </a:lnTo>
                <a:lnTo>
                  <a:pt x="98806" y="369316"/>
                </a:lnTo>
                <a:lnTo>
                  <a:pt x="99060" y="368808"/>
                </a:lnTo>
                <a:close/>
              </a:path>
              <a:path w="192404" h="706754">
                <a:moveTo>
                  <a:pt x="99060" y="369189"/>
                </a:moveTo>
                <a:lnTo>
                  <a:pt x="99060" y="368808"/>
                </a:lnTo>
                <a:lnTo>
                  <a:pt x="98806" y="369316"/>
                </a:lnTo>
                <a:lnTo>
                  <a:pt x="99060" y="369189"/>
                </a:lnTo>
                <a:close/>
              </a:path>
              <a:path w="192404" h="706754">
                <a:moveTo>
                  <a:pt x="100584" y="348603"/>
                </a:moveTo>
                <a:lnTo>
                  <a:pt x="100584" y="338328"/>
                </a:lnTo>
                <a:lnTo>
                  <a:pt x="98869" y="337185"/>
                </a:lnTo>
                <a:lnTo>
                  <a:pt x="99060" y="337566"/>
                </a:lnTo>
                <a:lnTo>
                  <a:pt x="99060" y="348234"/>
                </a:lnTo>
                <a:lnTo>
                  <a:pt x="100584" y="348603"/>
                </a:lnTo>
                <a:close/>
              </a:path>
              <a:path w="192404" h="706754">
                <a:moveTo>
                  <a:pt x="178308" y="348234"/>
                </a:moveTo>
                <a:lnTo>
                  <a:pt x="140174" y="346438"/>
                </a:lnTo>
                <a:lnTo>
                  <a:pt x="99822" y="337566"/>
                </a:lnTo>
                <a:lnTo>
                  <a:pt x="100584" y="338328"/>
                </a:lnTo>
                <a:lnTo>
                  <a:pt x="100584" y="348603"/>
                </a:lnTo>
                <a:lnTo>
                  <a:pt x="118372" y="352921"/>
                </a:lnTo>
                <a:lnTo>
                  <a:pt x="120429" y="353199"/>
                </a:lnTo>
                <a:lnTo>
                  <a:pt x="136074" y="350972"/>
                </a:lnTo>
                <a:lnTo>
                  <a:pt x="157711" y="349417"/>
                </a:lnTo>
                <a:lnTo>
                  <a:pt x="177546" y="348234"/>
                </a:lnTo>
                <a:lnTo>
                  <a:pt x="178308" y="348234"/>
                </a:lnTo>
                <a:close/>
              </a:path>
              <a:path w="192404" h="706754">
                <a:moveTo>
                  <a:pt x="192024" y="355854"/>
                </a:moveTo>
                <a:lnTo>
                  <a:pt x="192024" y="350520"/>
                </a:lnTo>
                <a:lnTo>
                  <a:pt x="190500" y="348234"/>
                </a:lnTo>
                <a:lnTo>
                  <a:pt x="177546" y="348234"/>
                </a:lnTo>
                <a:lnTo>
                  <a:pt x="157711" y="349417"/>
                </a:lnTo>
                <a:lnTo>
                  <a:pt x="136074" y="350972"/>
                </a:lnTo>
                <a:lnTo>
                  <a:pt x="120429" y="353199"/>
                </a:lnTo>
                <a:lnTo>
                  <a:pt x="137955" y="355568"/>
                </a:lnTo>
                <a:lnTo>
                  <a:pt x="157711" y="357024"/>
                </a:lnTo>
                <a:lnTo>
                  <a:pt x="177546" y="358140"/>
                </a:lnTo>
                <a:lnTo>
                  <a:pt x="190500" y="358140"/>
                </a:lnTo>
                <a:lnTo>
                  <a:pt x="192024" y="355854"/>
                </a:lnTo>
                <a:close/>
              </a:path>
            </a:pathLst>
          </a:custGeom>
          <a:solidFill>
            <a:srgbClr val="497D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4771777" y="4252214"/>
            <a:ext cx="25304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Calibri"/>
                <a:cs typeface="Calibri"/>
              </a:rPr>
              <a:t>estado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inicial</a:t>
            </a:r>
            <a:r>
              <a:rPr sz="1200" spc="-10" dirty="0">
                <a:latin typeface="Calibri"/>
                <a:cs typeface="Calibri"/>
              </a:rPr>
              <a:t> para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la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trayectoria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nominal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2516771" y="4786121"/>
            <a:ext cx="142875" cy="314325"/>
          </a:xfrm>
          <a:custGeom>
            <a:avLst/>
            <a:gdLst/>
            <a:ahLst/>
            <a:cxnLst/>
            <a:rect l="l" t="t" r="r" b="b"/>
            <a:pathLst>
              <a:path w="142875" h="314325">
                <a:moveTo>
                  <a:pt x="73914" y="144399"/>
                </a:moveTo>
                <a:lnTo>
                  <a:pt x="73914" y="15239"/>
                </a:lnTo>
                <a:lnTo>
                  <a:pt x="73151" y="14477"/>
                </a:lnTo>
                <a:lnTo>
                  <a:pt x="73151" y="12953"/>
                </a:lnTo>
                <a:lnTo>
                  <a:pt x="70866" y="10667"/>
                </a:lnTo>
                <a:lnTo>
                  <a:pt x="70866" y="9905"/>
                </a:lnTo>
                <a:lnTo>
                  <a:pt x="70104" y="9905"/>
                </a:lnTo>
                <a:lnTo>
                  <a:pt x="68580" y="8381"/>
                </a:lnTo>
                <a:lnTo>
                  <a:pt x="67818" y="8381"/>
                </a:lnTo>
                <a:lnTo>
                  <a:pt x="64769" y="6857"/>
                </a:lnTo>
                <a:lnTo>
                  <a:pt x="51366" y="3443"/>
                </a:lnTo>
                <a:lnTo>
                  <a:pt x="39724" y="1800"/>
                </a:lnTo>
                <a:lnTo>
                  <a:pt x="14478" y="0"/>
                </a:lnTo>
                <a:lnTo>
                  <a:pt x="0" y="0"/>
                </a:lnTo>
                <a:lnTo>
                  <a:pt x="0" y="9144"/>
                </a:lnTo>
                <a:lnTo>
                  <a:pt x="13716" y="9905"/>
                </a:lnTo>
                <a:lnTo>
                  <a:pt x="25813" y="10358"/>
                </a:lnTo>
                <a:lnTo>
                  <a:pt x="37919" y="11391"/>
                </a:lnTo>
                <a:lnTo>
                  <a:pt x="49924" y="13206"/>
                </a:lnTo>
                <a:lnTo>
                  <a:pt x="61722" y="16001"/>
                </a:lnTo>
                <a:lnTo>
                  <a:pt x="64008" y="16763"/>
                </a:lnTo>
                <a:lnTo>
                  <a:pt x="64008" y="16001"/>
                </a:lnTo>
                <a:lnTo>
                  <a:pt x="64389" y="17145"/>
                </a:lnTo>
                <a:lnTo>
                  <a:pt x="64769" y="17525"/>
                </a:lnTo>
                <a:lnTo>
                  <a:pt x="64770" y="148590"/>
                </a:lnTo>
                <a:lnTo>
                  <a:pt x="65532" y="149352"/>
                </a:lnTo>
                <a:lnTo>
                  <a:pt x="65532" y="150114"/>
                </a:lnTo>
                <a:lnTo>
                  <a:pt x="67056" y="150876"/>
                </a:lnTo>
                <a:lnTo>
                  <a:pt x="67056" y="151638"/>
                </a:lnTo>
                <a:lnTo>
                  <a:pt x="67818" y="151638"/>
                </a:lnTo>
                <a:lnTo>
                  <a:pt x="69342" y="153162"/>
                </a:lnTo>
                <a:lnTo>
                  <a:pt x="72390" y="154126"/>
                </a:lnTo>
                <a:lnTo>
                  <a:pt x="72390" y="143256"/>
                </a:lnTo>
                <a:lnTo>
                  <a:pt x="73152" y="144017"/>
                </a:lnTo>
                <a:lnTo>
                  <a:pt x="73914" y="144399"/>
                </a:lnTo>
                <a:close/>
              </a:path>
              <a:path w="142875" h="314325">
                <a:moveTo>
                  <a:pt x="137160" y="161584"/>
                </a:moveTo>
                <a:lnTo>
                  <a:pt x="123444" y="161544"/>
                </a:lnTo>
                <a:lnTo>
                  <a:pt x="109734" y="160777"/>
                </a:lnTo>
                <a:lnTo>
                  <a:pt x="95969" y="159600"/>
                </a:lnTo>
                <a:lnTo>
                  <a:pt x="82415" y="157300"/>
                </a:lnTo>
                <a:lnTo>
                  <a:pt x="81457" y="156997"/>
                </a:lnTo>
                <a:lnTo>
                  <a:pt x="79248" y="157734"/>
                </a:lnTo>
                <a:lnTo>
                  <a:pt x="76200" y="158496"/>
                </a:lnTo>
                <a:lnTo>
                  <a:pt x="72390" y="159258"/>
                </a:lnTo>
                <a:lnTo>
                  <a:pt x="70104" y="160782"/>
                </a:lnTo>
                <a:lnTo>
                  <a:pt x="69342" y="160782"/>
                </a:lnTo>
                <a:lnTo>
                  <a:pt x="67818" y="162306"/>
                </a:lnTo>
                <a:lnTo>
                  <a:pt x="67056" y="162306"/>
                </a:lnTo>
                <a:lnTo>
                  <a:pt x="67056" y="163068"/>
                </a:lnTo>
                <a:lnTo>
                  <a:pt x="65532" y="163830"/>
                </a:lnTo>
                <a:lnTo>
                  <a:pt x="65532" y="164592"/>
                </a:lnTo>
                <a:lnTo>
                  <a:pt x="64770" y="165354"/>
                </a:lnTo>
                <a:lnTo>
                  <a:pt x="64770" y="296418"/>
                </a:lnTo>
                <a:lnTo>
                  <a:pt x="64389" y="296798"/>
                </a:lnTo>
                <a:lnTo>
                  <a:pt x="64008" y="297942"/>
                </a:lnTo>
                <a:lnTo>
                  <a:pt x="64008" y="296798"/>
                </a:lnTo>
                <a:lnTo>
                  <a:pt x="63246" y="297180"/>
                </a:lnTo>
                <a:lnTo>
                  <a:pt x="14478" y="304739"/>
                </a:lnTo>
                <a:lnTo>
                  <a:pt x="0" y="304800"/>
                </a:lnTo>
                <a:lnTo>
                  <a:pt x="0" y="313944"/>
                </a:lnTo>
                <a:lnTo>
                  <a:pt x="14478" y="313944"/>
                </a:lnTo>
                <a:lnTo>
                  <a:pt x="27980" y="313162"/>
                </a:lnTo>
                <a:lnTo>
                  <a:pt x="42010" y="311934"/>
                </a:lnTo>
                <a:lnTo>
                  <a:pt x="55799" y="309614"/>
                </a:lnTo>
                <a:lnTo>
                  <a:pt x="64008" y="307011"/>
                </a:lnTo>
                <a:lnTo>
                  <a:pt x="64008" y="297180"/>
                </a:lnTo>
                <a:lnTo>
                  <a:pt x="64262" y="296672"/>
                </a:lnTo>
                <a:lnTo>
                  <a:pt x="64262" y="306931"/>
                </a:lnTo>
                <a:lnTo>
                  <a:pt x="68580" y="305562"/>
                </a:lnTo>
                <a:lnTo>
                  <a:pt x="70104" y="304038"/>
                </a:lnTo>
                <a:lnTo>
                  <a:pt x="70866" y="304038"/>
                </a:lnTo>
                <a:lnTo>
                  <a:pt x="70866" y="303276"/>
                </a:lnTo>
                <a:lnTo>
                  <a:pt x="72390" y="302514"/>
                </a:lnTo>
                <a:lnTo>
                  <a:pt x="72390" y="170688"/>
                </a:lnTo>
                <a:lnTo>
                  <a:pt x="73914" y="168402"/>
                </a:lnTo>
                <a:lnTo>
                  <a:pt x="73914" y="169164"/>
                </a:lnTo>
                <a:lnTo>
                  <a:pt x="75438" y="168402"/>
                </a:lnTo>
                <a:lnTo>
                  <a:pt x="124205" y="162265"/>
                </a:lnTo>
                <a:lnTo>
                  <a:pt x="137160" y="161584"/>
                </a:lnTo>
                <a:close/>
              </a:path>
              <a:path w="142875" h="314325">
                <a:moveTo>
                  <a:pt x="64261" y="17271"/>
                </a:moveTo>
                <a:lnTo>
                  <a:pt x="64008" y="16763"/>
                </a:lnTo>
                <a:lnTo>
                  <a:pt x="63246" y="16763"/>
                </a:lnTo>
                <a:lnTo>
                  <a:pt x="64261" y="17271"/>
                </a:lnTo>
                <a:close/>
              </a:path>
              <a:path w="142875" h="314325">
                <a:moveTo>
                  <a:pt x="64389" y="17145"/>
                </a:moveTo>
                <a:lnTo>
                  <a:pt x="64008" y="16001"/>
                </a:lnTo>
                <a:lnTo>
                  <a:pt x="64008" y="16763"/>
                </a:lnTo>
                <a:lnTo>
                  <a:pt x="64389" y="17145"/>
                </a:lnTo>
                <a:close/>
              </a:path>
              <a:path w="142875" h="314325">
                <a:moveTo>
                  <a:pt x="64465" y="17373"/>
                </a:moveTo>
                <a:lnTo>
                  <a:pt x="64389" y="17145"/>
                </a:lnTo>
                <a:lnTo>
                  <a:pt x="64008" y="16763"/>
                </a:lnTo>
                <a:lnTo>
                  <a:pt x="64261" y="17271"/>
                </a:lnTo>
                <a:lnTo>
                  <a:pt x="64465" y="17373"/>
                </a:lnTo>
                <a:close/>
              </a:path>
              <a:path w="142875" h="314325">
                <a:moveTo>
                  <a:pt x="64770" y="147828"/>
                </a:moveTo>
                <a:lnTo>
                  <a:pt x="64769" y="18287"/>
                </a:lnTo>
                <a:lnTo>
                  <a:pt x="64261" y="17271"/>
                </a:lnTo>
                <a:lnTo>
                  <a:pt x="64008" y="17145"/>
                </a:lnTo>
                <a:lnTo>
                  <a:pt x="64008" y="147066"/>
                </a:lnTo>
                <a:lnTo>
                  <a:pt x="64770" y="147828"/>
                </a:lnTo>
                <a:close/>
              </a:path>
              <a:path w="142875" h="314325">
                <a:moveTo>
                  <a:pt x="64770" y="295656"/>
                </a:moveTo>
                <a:lnTo>
                  <a:pt x="64770" y="166116"/>
                </a:lnTo>
                <a:lnTo>
                  <a:pt x="64008" y="166878"/>
                </a:lnTo>
                <a:lnTo>
                  <a:pt x="64008" y="296798"/>
                </a:lnTo>
                <a:lnTo>
                  <a:pt x="64262" y="296672"/>
                </a:lnTo>
                <a:lnTo>
                  <a:pt x="64770" y="295656"/>
                </a:lnTo>
                <a:close/>
              </a:path>
              <a:path w="142875" h="314325">
                <a:moveTo>
                  <a:pt x="64465" y="296570"/>
                </a:moveTo>
                <a:lnTo>
                  <a:pt x="64262" y="296672"/>
                </a:lnTo>
                <a:lnTo>
                  <a:pt x="64008" y="297180"/>
                </a:lnTo>
                <a:lnTo>
                  <a:pt x="64389" y="296798"/>
                </a:lnTo>
                <a:lnTo>
                  <a:pt x="64465" y="296570"/>
                </a:lnTo>
                <a:close/>
              </a:path>
              <a:path w="142875" h="314325">
                <a:moveTo>
                  <a:pt x="64389" y="296798"/>
                </a:moveTo>
                <a:lnTo>
                  <a:pt x="64008" y="297180"/>
                </a:lnTo>
                <a:lnTo>
                  <a:pt x="64008" y="297942"/>
                </a:lnTo>
                <a:lnTo>
                  <a:pt x="64389" y="296798"/>
                </a:lnTo>
                <a:close/>
              </a:path>
              <a:path w="142875" h="314325">
                <a:moveTo>
                  <a:pt x="64769" y="18287"/>
                </a:moveTo>
                <a:lnTo>
                  <a:pt x="64465" y="17373"/>
                </a:lnTo>
                <a:lnTo>
                  <a:pt x="64261" y="17271"/>
                </a:lnTo>
                <a:lnTo>
                  <a:pt x="64769" y="18287"/>
                </a:lnTo>
                <a:close/>
              </a:path>
              <a:path w="142875" h="314325">
                <a:moveTo>
                  <a:pt x="64770" y="295656"/>
                </a:moveTo>
                <a:lnTo>
                  <a:pt x="64262" y="296672"/>
                </a:lnTo>
                <a:lnTo>
                  <a:pt x="64465" y="296570"/>
                </a:lnTo>
                <a:lnTo>
                  <a:pt x="64770" y="295656"/>
                </a:lnTo>
                <a:close/>
              </a:path>
              <a:path w="142875" h="314325">
                <a:moveTo>
                  <a:pt x="64769" y="17525"/>
                </a:moveTo>
                <a:lnTo>
                  <a:pt x="64389" y="17145"/>
                </a:lnTo>
                <a:lnTo>
                  <a:pt x="64465" y="17373"/>
                </a:lnTo>
                <a:lnTo>
                  <a:pt x="64769" y="17525"/>
                </a:lnTo>
                <a:close/>
              </a:path>
              <a:path w="142875" h="314325">
                <a:moveTo>
                  <a:pt x="64770" y="296418"/>
                </a:moveTo>
                <a:lnTo>
                  <a:pt x="64465" y="296570"/>
                </a:lnTo>
                <a:lnTo>
                  <a:pt x="64389" y="296798"/>
                </a:lnTo>
                <a:lnTo>
                  <a:pt x="64770" y="296418"/>
                </a:lnTo>
                <a:close/>
              </a:path>
              <a:path w="142875" h="314325">
                <a:moveTo>
                  <a:pt x="64769" y="18287"/>
                </a:moveTo>
                <a:lnTo>
                  <a:pt x="64769" y="17525"/>
                </a:lnTo>
                <a:lnTo>
                  <a:pt x="64465" y="17373"/>
                </a:lnTo>
                <a:lnTo>
                  <a:pt x="64769" y="18287"/>
                </a:lnTo>
                <a:close/>
              </a:path>
              <a:path w="142875" h="314325">
                <a:moveTo>
                  <a:pt x="64770" y="296418"/>
                </a:moveTo>
                <a:lnTo>
                  <a:pt x="64770" y="295656"/>
                </a:lnTo>
                <a:lnTo>
                  <a:pt x="64465" y="296570"/>
                </a:lnTo>
                <a:lnTo>
                  <a:pt x="64770" y="296418"/>
                </a:lnTo>
                <a:close/>
              </a:path>
              <a:path w="142875" h="314325">
                <a:moveTo>
                  <a:pt x="73914" y="145542"/>
                </a:moveTo>
                <a:lnTo>
                  <a:pt x="73152" y="144017"/>
                </a:lnTo>
                <a:lnTo>
                  <a:pt x="72390" y="143256"/>
                </a:lnTo>
                <a:lnTo>
                  <a:pt x="73914" y="145542"/>
                </a:lnTo>
                <a:close/>
              </a:path>
              <a:path w="142875" h="314325">
                <a:moveTo>
                  <a:pt x="73914" y="154609"/>
                </a:moveTo>
                <a:lnTo>
                  <a:pt x="73914" y="145542"/>
                </a:lnTo>
                <a:lnTo>
                  <a:pt x="72390" y="143256"/>
                </a:lnTo>
                <a:lnTo>
                  <a:pt x="72390" y="154126"/>
                </a:lnTo>
                <a:lnTo>
                  <a:pt x="73914" y="154609"/>
                </a:lnTo>
                <a:close/>
              </a:path>
              <a:path w="142875" h="314325">
                <a:moveTo>
                  <a:pt x="73914" y="168402"/>
                </a:moveTo>
                <a:lnTo>
                  <a:pt x="72390" y="170688"/>
                </a:lnTo>
                <a:lnTo>
                  <a:pt x="73152" y="169926"/>
                </a:lnTo>
                <a:lnTo>
                  <a:pt x="73914" y="168402"/>
                </a:lnTo>
                <a:close/>
              </a:path>
              <a:path w="142875" h="314325">
                <a:moveTo>
                  <a:pt x="73914" y="298704"/>
                </a:moveTo>
                <a:lnTo>
                  <a:pt x="73914" y="169545"/>
                </a:lnTo>
                <a:lnTo>
                  <a:pt x="73152" y="169926"/>
                </a:lnTo>
                <a:lnTo>
                  <a:pt x="72390" y="170688"/>
                </a:lnTo>
                <a:lnTo>
                  <a:pt x="72390" y="301752"/>
                </a:lnTo>
                <a:lnTo>
                  <a:pt x="73152" y="300990"/>
                </a:lnTo>
                <a:lnTo>
                  <a:pt x="73152" y="299466"/>
                </a:lnTo>
                <a:lnTo>
                  <a:pt x="73914" y="298704"/>
                </a:lnTo>
                <a:close/>
              </a:path>
              <a:path w="142875" h="314325">
                <a:moveTo>
                  <a:pt x="124205" y="152400"/>
                </a:moveTo>
                <a:lnTo>
                  <a:pt x="74676" y="144780"/>
                </a:lnTo>
                <a:lnTo>
                  <a:pt x="73152" y="144018"/>
                </a:lnTo>
                <a:lnTo>
                  <a:pt x="73914" y="144780"/>
                </a:lnTo>
                <a:lnTo>
                  <a:pt x="73914" y="154609"/>
                </a:lnTo>
                <a:lnTo>
                  <a:pt x="81457" y="156997"/>
                </a:lnTo>
                <a:lnTo>
                  <a:pt x="83820" y="156210"/>
                </a:lnTo>
                <a:lnTo>
                  <a:pt x="92964" y="154686"/>
                </a:lnTo>
                <a:lnTo>
                  <a:pt x="98298" y="153924"/>
                </a:lnTo>
                <a:lnTo>
                  <a:pt x="104394" y="153924"/>
                </a:lnTo>
                <a:lnTo>
                  <a:pt x="109734" y="153256"/>
                </a:lnTo>
                <a:lnTo>
                  <a:pt x="116586" y="153162"/>
                </a:lnTo>
                <a:lnTo>
                  <a:pt x="123444" y="152400"/>
                </a:lnTo>
                <a:lnTo>
                  <a:pt x="124205" y="152400"/>
                </a:lnTo>
                <a:close/>
              </a:path>
              <a:path w="142875" h="314325">
                <a:moveTo>
                  <a:pt x="73914" y="145542"/>
                </a:moveTo>
                <a:lnTo>
                  <a:pt x="73914" y="144780"/>
                </a:lnTo>
                <a:lnTo>
                  <a:pt x="73152" y="144018"/>
                </a:lnTo>
                <a:lnTo>
                  <a:pt x="73914" y="145542"/>
                </a:lnTo>
                <a:close/>
              </a:path>
              <a:path w="142875" h="314325">
                <a:moveTo>
                  <a:pt x="73914" y="169164"/>
                </a:moveTo>
                <a:lnTo>
                  <a:pt x="73914" y="168402"/>
                </a:lnTo>
                <a:lnTo>
                  <a:pt x="73152" y="169926"/>
                </a:lnTo>
                <a:lnTo>
                  <a:pt x="73914" y="169164"/>
                </a:lnTo>
                <a:close/>
              </a:path>
              <a:path w="142875" h="314325">
                <a:moveTo>
                  <a:pt x="74676" y="169164"/>
                </a:moveTo>
                <a:lnTo>
                  <a:pt x="73914" y="169164"/>
                </a:lnTo>
                <a:lnTo>
                  <a:pt x="73152" y="169926"/>
                </a:lnTo>
                <a:lnTo>
                  <a:pt x="74676" y="169164"/>
                </a:lnTo>
                <a:close/>
              </a:path>
              <a:path w="142875" h="314325">
                <a:moveTo>
                  <a:pt x="142494" y="160020"/>
                </a:moveTo>
                <a:lnTo>
                  <a:pt x="142494" y="154686"/>
                </a:lnTo>
                <a:lnTo>
                  <a:pt x="140208" y="152400"/>
                </a:lnTo>
                <a:lnTo>
                  <a:pt x="123444" y="152400"/>
                </a:lnTo>
                <a:lnTo>
                  <a:pt x="116586" y="153162"/>
                </a:lnTo>
                <a:lnTo>
                  <a:pt x="109734" y="153256"/>
                </a:lnTo>
                <a:lnTo>
                  <a:pt x="104394" y="153924"/>
                </a:lnTo>
                <a:lnTo>
                  <a:pt x="98298" y="153924"/>
                </a:lnTo>
                <a:lnTo>
                  <a:pt x="92964" y="154686"/>
                </a:lnTo>
                <a:lnTo>
                  <a:pt x="83820" y="156210"/>
                </a:lnTo>
                <a:lnTo>
                  <a:pt x="81457" y="156997"/>
                </a:lnTo>
                <a:lnTo>
                  <a:pt x="82415" y="157300"/>
                </a:lnTo>
                <a:lnTo>
                  <a:pt x="95969" y="159600"/>
                </a:lnTo>
                <a:lnTo>
                  <a:pt x="109734" y="160777"/>
                </a:lnTo>
                <a:lnTo>
                  <a:pt x="123444" y="161544"/>
                </a:lnTo>
                <a:lnTo>
                  <a:pt x="137160" y="161584"/>
                </a:lnTo>
                <a:lnTo>
                  <a:pt x="140208" y="161544"/>
                </a:lnTo>
                <a:lnTo>
                  <a:pt x="142494" y="160020"/>
                </a:lnTo>
                <a:close/>
              </a:path>
            </a:pathLst>
          </a:custGeom>
          <a:solidFill>
            <a:srgbClr val="497D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2106815" y="5180076"/>
            <a:ext cx="864235" cy="76200"/>
          </a:xfrm>
          <a:custGeom>
            <a:avLst/>
            <a:gdLst/>
            <a:ahLst/>
            <a:cxnLst/>
            <a:rect l="l" t="t" r="r" b="b"/>
            <a:pathLst>
              <a:path w="864235" h="76200">
                <a:moveTo>
                  <a:pt x="76200" y="33528"/>
                </a:moveTo>
                <a:lnTo>
                  <a:pt x="76200" y="0"/>
                </a:lnTo>
                <a:lnTo>
                  <a:pt x="0" y="38100"/>
                </a:lnTo>
                <a:lnTo>
                  <a:pt x="63246" y="69723"/>
                </a:lnTo>
                <a:lnTo>
                  <a:pt x="63246" y="33528"/>
                </a:lnTo>
                <a:lnTo>
                  <a:pt x="76200" y="33528"/>
                </a:lnTo>
                <a:close/>
              </a:path>
              <a:path w="864235" h="76200">
                <a:moveTo>
                  <a:pt x="864108" y="43434"/>
                </a:moveTo>
                <a:lnTo>
                  <a:pt x="864108" y="33528"/>
                </a:lnTo>
                <a:lnTo>
                  <a:pt x="63246" y="33528"/>
                </a:lnTo>
                <a:lnTo>
                  <a:pt x="63246" y="43434"/>
                </a:lnTo>
                <a:lnTo>
                  <a:pt x="864108" y="43434"/>
                </a:lnTo>
                <a:close/>
              </a:path>
              <a:path w="864235" h="76200">
                <a:moveTo>
                  <a:pt x="76200" y="76200"/>
                </a:moveTo>
                <a:lnTo>
                  <a:pt x="76200" y="43434"/>
                </a:lnTo>
                <a:lnTo>
                  <a:pt x="63246" y="43434"/>
                </a:lnTo>
                <a:lnTo>
                  <a:pt x="63246" y="69723"/>
                </a:lnTo>
                <a:lnTo>
                  <a:pt x="76200" y="762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094623" y="5360670"/>
            <a:ext cx="1096645" cy="76200"/>
          </a:xfrm>
          <a:custGeom>
            <a:avLst/>
            <a:gdLst/>
            <a:ahLst/>
            <a:cxnLst/>
            <a:rect l="l" t="t" r="r" b="b"/>
            <a:pathLst>
              <a:path w="1096645" h="76200">
                <a:moveTo>
                  <a:pt x="76200" y="33527"/>
                </a:moveTo>
                <a:lnTo>
                  <a:pt x="76200" y="0"/>
                </a:lnTo>
                <a:lnTo>
                  <a:pt x="0" y="38100"/>
                </a:lnTo>
                <a:lnTo>
                  <a:pt x="63245" y="69723"/>
                </a:lnTo>
                <a:lnTo>
                  <a:pt x="63245" y="33527"/>
                </a:lnTo>
                <a:lnTo>
                  <a:pt x="76200" y="33527"/>
                </a:lnTo>
                <a:close/>
              </a:path>
              <a:path w="1096645" h="76200">
                <a:moveTo>
                  <a:pt x="1096517" y="43433"/>
                </a:moveTo>
                <a:lnTo>
                  <a:pt x="1096517" y="33527"/>
                </a:lnTo>
                <a:lnTo>
                  <a:pt x="63245" y="33527"/>
                </a:lnTo>
                <a:lnTo>
                  <a:pt x="63245" y="43433"/>
                </a:lnTo>
                <a:lnTo>
                  <a:pt x="1096517" y="43433"/>
                </a:lnTo>
                <a:close/>
              </a:path>
              <a:path w="1096645" h="76200">
                <a:moveTo>
                  <a:pt x="76200" y="76200"/>
                </a:moveTo>
                <a:lnTo>
                  <a:pt x="76200" y="43433"/>
                </a:lnTo>
                <a:lnTo>
                  <a:pt x="63245" y="43433"/>
                </a:lnTo>
                <a:lnTo>
                  <a:pt x="63245" y="69723"/>
                </a:lnTo>
                <a:lnTo>
                  <a:pt x="76200" y="762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2255405" y="5524500"/>
            <a:ext cx="904875" cy="76200"/>
          </a:xfrm>
          <a:custGeom>
            <a:avLst/>
            <a:gdLst/>
            <a:ahLst/>
            <a:cxnLst/>
            <a:rect l="l" t="t" r="r" b="b"/>
            <a:pathLst>
              <a:path w="904875" h="76200">
                <a:moveTo>
                  <a:pt x="76200" y="33527"/>
                </a:moveTo>
                <a:lnTo>
                  <a:pt x="76200" y="0"/>
                </a:lnTo>
                <a:lnTo>
                  <a:pt x="0" y="38100"/>
                </a:lnTo>
                <a:lnTo>
                  <a:pt x="63246" y="69723"/>
                </a:lnTo>
                <a:lnTo>
                  <a:pt x="63246" y="33527"/>
                </a:lnTo>
                <a:lnTo>
                  <a:pt x="76200" y="33527"/>
                </a:lnTo>
                <a:close/>
              </a:path>
              <a:path w="904875" h="76200">
                <a:moveTo>
                  <a:pt x="904494" y="42672"/>
                </a:moveTo>
                <a:lnTo>
                  <a:pt x="904494" y="33527"/>
                </a:lnTo>
                <a:lnTo>
                  <a:pt x="63246" y="33527"/>
                </a:lnTo>
                <a:lnTo>
                  <a:pt x="63246" y="42672"/>
                </a:lnTo>
                <a:lnTo>
                  <a:pt x="904494" y="42672"/>
                </a:lnTo>
                <a:close/>
              </a:path>
              <a:path w="904875" h="76200">
                <a:moveTo>
                  <a:pt x="76200" y="76200"/>
                </a:moveTo>
                <a:lnTo>
                  <a:pt x="76200" y="42672"/>
                </a:lnTo>
                <a:lnTo>
                  <a:pt x="63246" y="42672"/>
                </a:lnTo>
                <a:lnTo>
                  <a:pt x="63246" y="69723"/>
                </a:lnTo>
                <a:lnTo>
                  <a:pt x="76200" y="762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2748667" y="4742179"/>
            <a:ext cx="3366770" cy="9074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76225" marR="2042160" indent="-264160">
              <a:lnSpc>
                <a:spcPct val="145400"/>
              </a:lnSpc>
              <a:spcBef>
                <a:spcPts val="100"/>
              </a:spcBef>
            </a:pPr>
            <a:r>
              <a:rPr sz="1200" spc="-5" dirty="0">
                <a:latin typeface="Calibri"/>
                <a:cs typeface="Calibri"/>
              </a:rPr>
              <a:t>localización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del</a:t>
            </a:r>
            <a:r>
              <a:rPr sz="1200" spc="-4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radar </a:t>
            </a:r>
            <a:r>
              <a:rPr sz="1200" spc="-254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variable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tiempo</a:t>
            </a:r>
            <a:endParaRPr sz="1200">
              <a:latin typeface="Calibri"/>
              <a:cs typeface="Calibri"/>
            </a:endParaRPr>
          </a:p>
          <a:p>
            <a:pPr marL="469900" marR="5080" indent="76200">
              <a:lnSpc>
                <a:spcPts val="1300"/>
              </a:lnSpc>
              <a:spcBef>
                <a:spcPts val="175"/>
              </a:spcBef>
            </a:pPr>
            <a:r>
              <a:rPr sz="1200" spc="-5" dirty="0">
                <a:latin typeface="Calibri"/>
                <a:cs typeface="Calibri"/>
              </a:rPr>
              <a:t>variable que </a:t>
            </a:r>
            <a:r>
              <a:rPr sz="1200" spc="-10" dirty="0">
                <a:latin typeface="Calibri"/>
                <a:cs typeface="Calibri"/>
              </a:rPr>
              <a:t>controla </a:t>
            </a:r>
            <a:r>
              <a:rPr sz="1200" dirty="0">
                <a:latin typeface="Calibri"/>
                <a:cs typeface="Calibri"/>
              </a:rPr>
              <a:t>el </a:t>
            </a:r>
            <a:r>
              <a:rPr sz="1200" spc="-10" dirty="0">
                <a:latin typeface="Calibri"/>
                <a:cs typeface="Calibri"/>
              </a:rPr>
              <a:t>instante </a:t>
            </a:r>
            <a:r>
              <a:rPr sz="1200" spc="-5" dirty="0">
                <a:latin typeface="Calibri"/>
                <a:cs typeface="Calibri"/>
              </a:rPr>
              <a:t>de muestreo </a:t>
            </a:r>
            <a:r>
              <a:rPr sz="1200" spc="-26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paso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de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integración </a:t>
            </a:r>
            <a:r>
              <a:rPr sz="1200" spc="-5" dirty="0">
                <a:latin typeface="Calibri"/>
                <a:cs typeface="Calibri"/>
              </a:rPr>
              <a:t>numérica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3235337" y="5700521"/>
            <a:ext cx="162560" cy="706755"/>
          </a:xfrm>
          <a:custGeom>
            <a:avLst/>
            <a:gdLst/>
            <a:ahLst/>
            <a:cxnLst/>
            <a:rect l="l" t="t" r="r" b="b"/>
            <a:pathLst>
              <a:path w="162560" h="706754">
                <a:moveTo>
                  <a:pt x="83820" y="349227"/>
                </a:moveTo>
                <a:lnTo>
                  <a:pt x="83820" y="339852"/>
                </a:lnTo>
                <a:lnTo>
                  <a:pt x="82296" y="338328"/>
                </a:lnTo>
                <a:lnTo>
                  <a:pt x="82296" y="13715"/>
                </a:lnTo>
                <a:lnTo>
                  <a:pt x="80010" y="11429"/>
                </a:lnTo>
                <a:lnTo>
                  <a:pt x="77724" y="9905"/>
                </a:lnTo>
                <a:lnTo>
                  <a:pt x="76962" y="9143"/>
                </a:lnTo>
                <a:lnTo>
                  <a:pt x="73914" y="8381"/>
                </a:lnTo>
                <a:lnTo>
                  <a:pt x="60704" y="4571"/>
                </a:lnTo>
                <a:lnTo>
                  <a:pt x="45415" y="2295"/>
                </a:lnTo>
                <a:lnTo>
                  <a:pt x="29485" y="938"/>
                </a:lnTo>
                <a:lnTo>
                  <a:pt x="16002" y="0"/>
                </a:lnTo>
                <a:lnTo>
                  <a:pt x="0" y="0"/>
                </a:lnTo>
                <a:lnTo>
                  <a:pt x="0" y="9144"/>
                </a:lnTo>
                <a:lnTo>
                  <a:pt x="16002" y="9905"/>
                </a:lnTo>
                <a:lnTo>
                  <a:pt x="29485" y="10347"/>
                </a:lnTo>
                <a:lnTo>
                  <a:pt x="30856" y="10425"/>
                </a:lnTo>
                <a:lnTo>
                  <a:pt x="43729" y="11415"/>
                </a:lnTo>
                <a:lnTo>
                  <a:pt x="57196" y="13422"/>
                </a:lnTo>
                <a:lnTo>
                  <a:pt x="70866" y="16763"/>
                </a:lnTo>
                <a:lnTo>
                  <a:pt x="72390" y="17779"/>
                </a:lnTo>
                <a:lnTo>
                  <a:pt x="72390" y="17525"/>
                </a:lnTo>
                <a:lnTo>
                  <a:pt x="73914" y="18541"/>
                </a:lnTo>
                <a:lnTo>
                  <a:pt x="73914" y="17525"/>
                </a:lnTo>
                <a:lnTo>
                  <a:pt x="74295" y="18668"/>
                </a:lnTo>
                <a:lnTo>
                  <a:pt x="74676" y="19049"/>
                </a:lnTo>
                <a:lnTo>
                  <a:pt x="74676" y="343662"/>
                </a:lnTo>
                <a:lnTo>
                  <a:pt x="75438" y="343662"/>
                </a:lnTo>
                <a:lnTo>
                  <a:pt x="75438" y="344424"/>
                </a:lnTo>
                <a:lnTo>
                  <a:pt x="76962" y="345948"/>
                </a:lnTo>
                <a:lnTo>
                  <a:pt x="77724" y="345948"/>
                </a:lnTo>
                <a:lnTo>
                  <a:pt x="77724" y="346710"/>
                </a:lnTo>
                <a:lnTo>
                  <a:pt x="79248" y="347472"/>
                </a:lnTo>
                <a:lnTo>
                  <a:pt x="80010" y="348234"/>
                </a:lnTo>
                <a:lnTo>
                  <a:pt x="83312" y="349073"/>
                </a:lnTo>
                <a:lnTo>
                  <a:pt x="83820" y="349227"/>
                </a:lnTo>
                <a:close/>
              </a:path>
              <a:path w="162560" h="706754">
                <a:moveTo>
                  <a:pt x="73152" y="698352"/>
                </a:moveTo>
                <a:lnTo>
                  <a:pt x="73152" y="688086"/>
                </a:lnTo>
                <a:lnTo>
                  <a:pt x="70866" y="688848"/>
                </a:lnTo>
                <a:lnTo>
                  <a:pt x="57767" y="692199"/>
                </a:lnTo>
                <a:lnTo>
                  <a:pt x="43691" y="694248"/>
                </a:lnTo>
                <a:lnTo>
                  <a:pt x="29485" y="695502"/>
                </a:lnTo>
                <a:lnTo>
                  <a:pt x="16002" y="696468"/>
                </a:lnTo>
                <a:lnTo>
                  <a:pt x="0" y="696468"/>
                </a:lnTo>
                <a:lnTo>
                  <a:pt x="0" y="706374"/>
                </a:lnTo>
                <a:lnTo>
                  <a:pt x="16002" y="705612"/>
                </a:lnTo>
                <a:lnTo>
                  <a:pt x="30856" y="705019"/>
                </a:lnTo>
                <a:lnTo>
                  <a:pt x="45615" y="703683"/>
                </a:lnTo>
                <a:lnTo>
                  <a:pt x="60236" y="701406"/>
                </a:lnTo>
                <a:lnTo>
                  <a:pt x="73152" y="698352"/>
                </a:lnTo>
                <a:close/>
              </a:path>
              <a:path w="162560" h="706754">
                <a:moveTo>
                  <a:pt x="73152" y="18287"/>
                </a:moveTo>
                <a:lnTo>
                  <a:pt x="72390" y="17525"/>
                </a:lnTo>
                <a:lnTo>
                  <a:pt x="72390" y="17779"/>
                </a:lnTo>
                <a:lnTo>
                  <a:pt x="73152" y="18287"/>
                </a:lnTo>
                <a:close/>
              </a:path>
              <a:path w="162560" h="706754">
                <a:moveTo>
                  <a:pt x="74676" y="686562"/>
                </a:moveTo>
                <a:lnTo>
                  <a:pt x="72390" y="688086"/>
                </a:lnTo>
                <a:lnTo>
                  <a:pt x="73152" y="688086"/>
                </a:lnTo>
                <a:lnTo>
                  <a:pt x="73152" y="698352"/>
                </a:lnTo>
                <a:lnTo>
                  <a:pt x="73914" y="698172"/>
                </a:lnTo>
                <a:lnTo>
                  <a:pt x="73914" y="687324"/>
                </a:lnTo>
                <a:lnTo>
                  <a:pt x="74676" y="686562"/>
                </a:lnTo>
                <a:close/>
              </a:path>
              <a:path w="162560" h="706754">
                <a:moveTo>
                  <a:pt x="74295" y="18668"/>
                </a:moveTo>
                <a:lnTo>
                  <a:pt x="73914" y="17525"/>
                </a:lnTo>
                <a:lnTo>
                  <a:pt x="73914" y="18287"/>
                </a:lnTo>
                <a:lnTo>
                  <a:pt x="74295" y="18668"/>
                </a:lnTo>
                <a:close/>
              </a:path>
              <a:path w="162560" h="706754">
                <a:moveTo>
                  <a:pt x="74349" y="18832"/>
                </a:moveTo>
                <a:lnTo>
                  <a:pt x="74295" y="18668"/>
                </a:lnTo>
                <a:lnTo>
                  <a:pt x="73914" y="18287"/>
                </a:lnTo>
                <a:lnTo>
                  <a:pt x="74104" y="18668"/>
                </a:lnTo>
                <a:lnTo>
                  <a:pt x="74349" y="18832"/>
                </a:lnTo>
                <a:close/>
              </a:path>
              <a:path w="162560" h="706754">
                <a:moveTo>
                  <a:pt x="74104" y="18668"/>
                </a:moveTo>
                <a:lnTo>
                  <a:pt x="73914" y="18287"/>
                </a:lnTo>
                <a:lnTo>
                  <a:pt x="73914" y="18541"/>
                </a:lnTo>
                <a:lnTo>
                  <a:pt x="74104" y="18668"/>
                </a:lnTo>
                <a:close/>
              </a:path>
              <a:path w="162560" h="706754">
                <a:moveTo>
                  <a:pt x="74676" y="342900"/>
                </a:moveTo>
                <a:lnTo>
                  <a:pt x="74676" y="19811"/>
                </a:lnTo>
                <a:lnTo>
                  <a:pt x="74104" y="18668"/>
                </a:lnTo>
                <a:lnTo>
                  <a:pt x="73914" y="18541"/>
                </a:lnTo>
                <a:lnTo>
                  <a:pt x="73914" y="341376"/>
                </a:lnTo>
                <a:lnTo>
                  <a:pt x="74676" y="342900"/>
                </a:lnTo>
                <a:close/>
              </a:path>
              <a:path w="162560" h="706754">
                <a:moveTo>
                  <a:pt x="74676" y="686562"/>
                </a:moveTo>
                <a:lnTo>
                  <a:pt x="74676" y="363474"/>
                </a:lnTo>
                <a:lnTo>
                  <a:pt x="73914" y="364236"/>
                </a:lnTo>
                <a:lnTo>
                  <a:pt x="73914" y="687070"/>
                </a:lnTo>
                <a:lnTo>
                  <a:pt x="74676" y="686562"/>
                </a:lnTo>
                <a:close/>
              </a:path>
              <a:path w="162560" h="706754">
                <a:moveTo>
                  <a:pt x="74676" y="686562"/>
                </a:moveTo>
                <a:lnTo>
                  <a:pt x="73914" y="687324"/>
                </a:lnTo>
                <a:lnTo>
                  <a:pt x="73914" y="688086"/>
                </a:lnTo>
                <a:lnTo>
                  <a:pt x="74676" y="686562"/>
                </a:lnTo>
                <a:close/>
              </a:path>
              <a:path w="162560" h="706754">
                <a:moveTo>
                  <a:pt x="156972" y="357414"/>
                </a:moveTo>
                <a:lnTo>
                  <a:pt x="140970" y="357378"/>
                </a:lnTo>
                <a:lnTo>
                  <a:pt x="128029" y="356645"/>
                </a:lnTo>
                <a:lnTo>
                  <a:pt x="111337" y="355120"/>
                </a:lnTo>
                <a:lnTo>
                  <a:pt x="96776" y="352899"/>
                </a:lnTo>
                <a:lnTo>
                  <a:pt x="83058" y="356616"/>
                </a:lnTo>
                <a:lnTo>
                  <a:pt x="80010" y="358140"/>
                </a:lnTo>
                <a:lnTo>
                  <a:pt x="79248" y="358140"/>
                </a:lnTo>
                <a:lnTo>
                  <a:pt x="77724" y="359664"/>
                </a:lnTo>
                <a:lnTo>
                  <a:pt x="76962" y="359664"/>
                </a:lnTo>
                <a:lnTo>
                  <a:pt x="76962" y="360426"/>
                </a:lnTo>
                <a:lnTo>
                  <a:pt x="75438" y="361188"/>
                </a:lnTo>
                <a:lnTo>
                  <a:pt x="75438" y="361950"/>
                </a:lnTo>
                <a:lnTo>
                  <a:pt x="74676" y="362712"/>
                </a:lnTo>
                <a:lnTo>
                  <a:pt x="74676" y="686562"/>
                </a:lnTo>
                <a:lnTo>
                  <a:pt x="73914" y="688086"/>
                </a:lnTo>
                <a:lnTo>
                  <a:pt x="73914" y="698172"/>
                </a:lnTo>
                <a:lnTo>
                  <a:pt x="74676" y="697992"/>
                </a:lnTo>
                <a:lnTo>
                  <a:pt x="76962" y="696468"/>
                </a:lnTo>
                <a:lnTo>
                  <a:pt x="77724" y="696468"/>
                </a:lnTo>
                <a:lnTo>
                  <a:pt x="77724" y="695706"/>
                </a:lnTo>
                <a:lnTo>
                  <a:pt x="80010" y="694944"/>
                </a:lnTo>
                <a:lnTo>
                  <a:pt x="80010" y="694182"/>
                </a:lnTo>
                <a:lnTo>
                  <a:pt x="80772" y="694182"/>
                </a:lnTo>
                <a:lnTo>
                  <a:pt x="81534" y="692658"/>
                </a:lnTo>
                <a:lnTo>
                  <a:pt x="82296" y="691896"/>
                </a:lnTo>
                <a:lnTo>
                  <a:pt x="82296" y="368046"/>
                </a:lnTo>
                <a:lnTo>
                  <a:pt x="83058" y="367284"/>
                </a:lnTo>
                <a:lnTo>
                  <a:pt x="83820" y="365760"/>
                </a:lnTo>
                <a:lnTo>
                  <a:pt x="83820" y="366522"/>
                </a:lnTo>
                <a:lnTo>
                  <a:pt x="84582" y="365760"/>
                </a:lnTo>
                <a:lnTo>
                  <a:pt x="84582" y="366268"/>
                </a:lnTo>
                <a:lnTo>
                  <a:pt x="86106" y="365760"/>
                </a:lnTo>
                <a:lnTo>
                  <a:pt x="99065" y="361994"/>
                </a:lnTo>
                <a:lnTo>
                  <a:pt x="113423" y="359873"/>
                </a:lnTo>
                <a:lnTo>
                  <a:pt x="128029" y="358791"/>
                </a:lnTo>
                <a:lnTo>
                  <a:pt x="156972" y="357414"/>
                </a:lnTo>
                <a:close/>
              </a:path>
              <a:path w="162560" h="706754">
                <a:moveTo>
                  <a:pt x="74676" y="19811"/>
                </a:moveTo>
                <a:lnTo>
                  <a:pt x="74349" y="18832"/>
                </a:lnTo>
                <a:lnTo>
                  <a:pt x="74104" y="18668"/>
                </a:lnTo>
                <a:lnTo>
                  <a:pt x="74676" y="19811"/>
                </a:lnTo>
                <a:close/>
              </a:path>
              <a:path w="162560" h="706754">
                <a:moveTo>
                  <a:pt x="74676" y="19049"/>
                </a:moveTo>
                <a:lnTo>
                  <a:pt x="74295" y="18668"/>
                </a:lnTo>
                <a:lnTo>
                  <a:pt x="74349" y="18832"/>
                </a:lnTo>
                <a:lnTo>
                  <a:pt x="74676" y="19049"/>
                </a:lnTo>
                <a:close/>
              </a:path>
              <a:path w="162560" h="706754">
                <a:moveTo>
                  <a:pt x="74676" y="19811"/>
                </a:moveTo>
                <a:lnTo>
                  <a:pt x="74676" y="19049"/>
                </a:lnTo>
                <a:lnTo>
                  <a:pt x="74349" y="18832"/>
                </a:lnTo>
                <a:lnTo>
                  <a:pt x="74676" y="19811"/>
                </a:lnTo>
                <a:close/>
              </a:path>
              <a:path w="162560" h="706754">
                <a:moveTo>
                  <a:pt x="83312" y="338836"/>
                </a:moveTo>
                <a:lnTo>
                  <a:pt x="83058" y="338328"/>
                </a:lnTo>
                <a:lnTo>
                  <a:pt x="83058" y="15239"/>
                </a:lnTo>
                <a:lnTo>
                  <a:pt x="82296" y="14477"/>
                </a:lnTo>
                <a:lnTo>
                  <a:pt x="82296" y="338328"/>
                </a:lnTo>
                <a:lnTo>
                  <a:pt x="83312" y="338836"/>
                </a:lnTo>
                <a:close/>
              </a:path>
              <a:path w="162560" h="706754">
                <a:moveTo>
                  <a:pt x="83820" y="339852"/>
                </a:moveTo>
                <a:lnTo>
                  <a:pt x="83312" y="338836"/>
                </a:lnTo>
                <a:lnTo>
                  <a:pt x="82296" y="338328"/>
                </a:lnTo>
                <a:lnTo>
                  <a:pt x="83820" y="339852"/>
                </a:lnTo>
                <a:close/>
              </a:path>
              <a:path w="162560" h="706754">
                <a:moveTo>
                  <a:pt x="83820" y="688848"/>
                </a:moveTo>
                <a:lnTo>
                  <a:pt x="83820" y="366522"/>
                </a:lnTo>
                <a:lnTo>
                  <a:pt x="82296" y="368046"/>
                </a:lnTo>
                <a:lnTo>
                  <a:pt x="82296" y="691896"/>
                </a:lnTo>
                <a:lnTo>
                  <a:pt x="83058" y="691134"/>
                </a:lnTo>
                <a:lnTo>
                  <a:pt x="83058" y="688848"/>
                </a:lnTo>
                <a:lnTo>
                  <a:pt x="83820" y="688848"/>
                </a:lnTo>
                <a:close/>
              </a:path>
              <a:path w="162560" h="706754">
                <a:moveTo>
                  <a:pt x="83820" y="339090"/>
                </a:moveTo>
                <a:lnTo>
                  <a:pt x="83819" y="17525"/>
                </a:lnTo>
                <a:lnTo>
                  <a:pt x="83058" y="16763"/>
                </a:lnTo>
                <a:lnTo>
                  <a:pt x="83058" y="338328"/>
                </a:lnTo>
                <a:lnTo>
                  <a:pt x="83820" y="339090"/>
                </a:lnTo>
                <a:close/>
              </a:path>
              <a:path w="162560" h="706754">
                <a:moveTo>
                  <a:pt x="83820" y="339090"/>
                </a:moveTo>
                <a:lnTo>
                  <a:pt x="83058" y="338328"/>
                </a:lnTo>
                <a:lnTo>
                  <a:pt x="83312" y="338836"/>
                </a:lnTo>
                <a:lnTo>
                  <a:pt x="83820" y="339090"/>
                </a:lnTo>
                <a:close/>
              </a:path>
              <a:path w="162560" h="706754">
                <a:moveTo>
                  <a:pt x="83820" y="366522"/>
                </a:moveTo>
                <a:lnTo>
                  <a:pt x="83820" y="365760"/>
                </a:lnTo>
                <a:lnTo>
                  <a:pt x="83058" y="367284"/>
                </a:lnTo>
                <a:lnTo>
                  <a:pt x="83820" y="366522"/>
                </a:lnTo>
                <a:close/>
              </a:path>
              <a:path w="162560" h="706754">
                <a:moveTo>
                  <a:pt x="84582" y="349459"/>
                </a:moveTo>
                <a:lnTo>
                  <a:pt x="84582" y="339852"/>
                </a:lnTo>
                <a:lnTo>
                  <a:pt x="83820" y="339090"/>
                </a:lnTo>
                <a:lnTo>
                  <a:pt x="83312" y="338836"/>
                </a:lnTo>
                <a:lnTo>
                  <a:pt x="83820" y="339852"/>
                </a:lnTo>
                <a:lnTo>
                  <a:pt x="83820" y="349227"/>
                </a:lnTo>
                <a:lnTo>
                  <a:pt x="84582" y="349459"/>
                </a:lnTo>
                <a:close/>
              </a:path>
              <a:path w="162560" h="706754">
                <a:moveTo>
                  <a:pt x="141732" y="348234"/>
                </a:moveTo>
                <a:lnTo>
                  <a:pt x="100276" y="344056"/>
                </a:lnTo>
                <a:lnTo>
                  <a:pt x="83820" y="339090"/>
                </a:lnTo>
                <a:lnTo>
                  <a:pt x="84582" y="339852"/>
                </a:lnTo>
                <a:lnTo>
                  <a:pt x="84582" y="349459"/>
                </a:lnTo>
                <a:lnTo>
                  <a:pt x="95017" y="352630"/>
                </a:lnTo>
                <a:lnTo>
                  <a:pt x="96776" y="352899"/>
                </a:lnTo>
                <a:lnTo>
                  <a:pt x="97358" y="352741"/>
                </a:lnTo>
                <a:lnTo>
                  <a:pt x="112052" y="350510"/>
                </a:lnTo>
                <a:lnTo>
                  <a:pt x="126917" y="349236"/>
                </a:lnTo>
                <a:lnTo>
                  <a:pt x="141732" y="348234"/>
                </a:lnTo>
                <a:close/>
              </a:path>
              <a:path w="162560" h="706754">
                <a:moveTo>
                  <a:pt x="84582" y="366268"/>
                </a:moveTo>
                <a:lnTo>
                  <a:pt x="84582" y="365760"/>
                </a:lnTo>
                <a:lnTo>
                  <a:pt x="83820" y="366522"/>
                </a:lnTo>
                <a:lnTo>
                  <a:pt x="84582" y="366268"/>
                </a:lnTo>
                <a:close/>
              </a:path>
              <a:path w="162560" h="706754">
                <a:moveTo>
                  <a:pt x="162306" y="355854"/>
                </a:moveTo>
                <a:lnTo>
                  <a:pt x="162306" y="350520"/>
                </a:lnTo>
                <a:lnTo>
                  <a:pt x="160020" y="348234"/>
                </a:lnTo>
                <a:lnTo>
                  <a:pt x="112052" y="350510"/>
                </a:lnTo>
                <a:lnTo>
                  <a:pt x="96776" y="352899"/>
                </a:lnTo>
                <a:lnTo>
                  <a:pt x="111337" y="355120"/>
                </a:lnTo>
                <a:lnTo>
                  <a:pt x="128029" y="356645"/>
                </a:lnTo>
                <a:lnTo>
                  <a:pt x="140970" y="357378"/>
                </a:lnTo>
                <a:lnTo>
                  <a:pt x="156972" y="357414"/>
                </a:lnTo>
                <a:lnTo>
                  <a:pt x="160020" y="357378"/>
                </a:lnTo>
                <a:lnTo>
                  <a:pt x="162306" y="355854"/>
                </a:lnTo>
                <a:close/>
              </a:path>
            </a:pathLst>
          </a:custGeom>
          <a:solidFill>
            <a:srgbClr val="497D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3496951" y="5935471"/>
            <a:ext cx="231203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Calibri"/>
                <a:cs typeface="Calibri"/>
              </a:rPr>
              <a:t>vector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de estado </a:t>
            </a:r>
            <a:r>
              <a:rPr sz="1200" dirty="0">
                <a:latin typeface="Calibri"/>
                <a:cs typeface="Calibri"/>
              </a:rPr>
              <a:t>del</a:t>
            </a:r>
            <a:r>
              <a:rPr sz="1200" spc="-5" dirty="0">
                <a:latin typeface="Calibri"/>
                <a:cs typeface="Calibri"/>
              </a:rPr>
              <a:t> filtro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linealizado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36" name="object 3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966022" y="5610611"/>
            <a:ext cx="2128422" cy="898449"/>
          </a:xfrm>
          <a:prstGeom prst="rect">
            <a:avLst/>
          </a:prstGeom>
        </p:spPr>
      </p:pic>
      <p:sp>
        <p:nvSpPr>
          <p:cNvPr id="37" name="object 37"/>
          <p:cNvSpPr/>
          <p:nvPr/>
        </p:nvSpPr>
        <p:spPr>
          <a:xfrm>
            <a:off x="1885835" y="6514350"/>
            <a:ext cx="10160" cy="504825"/>
          </a:xfrm>
          <a:custGeom>
            <a:avLst/>
            <a:gdLst/>
            <a:ahLst/>
            <a:cxnLst/>
            <a:rect l="l" t="t" r="r" b="b"/>
            <a:pathLst>
              <a:path w="10160" h="504825">
                <a:moveTo>
                  <a:pt x="9906" y="467106"/>
                </a:moveTo>
                <a:lnTo>
                  <a:pt x="0" y="467106"/>
                </a:lnTo>
                <a:lnTo>
                  <a:pt x="0" y="504444"/>
                </a:lnTo>
                <a:lnTo>
                  <a:pt x="9906" y="504444"/>
                </a:lnTo>
                <a:lnTo>
                  <a:pt x="9906" y="467106"/>
                </a:lnTo>
                <a:close/>
              </a:path>
              <a:path w="10160" h="504825">
                <a:moveTo>
                  <a:pt x="9906" y="400050"/>
                </a:moveTo>
                <a:lnTo>
                  <a:pt x="0" y="400050"/>
                </a:lnTo>
                <a:lnTo>
                  <a:pt x="0" y="438150"/>
                </a:lnTo>
                <a:lnTo>
                  <a:pt x="9906" y="438150"/>
                </a:lnTo>
                <a:lnTo>
                  <a:pt x="9906" y="400050"/>
                </a:lnTo>
                <a:close/>
              </a:path>
              <a:path w="10160" h="504825">
                <a:moveTo>
                  <a:pt x="9906" y="333756"/>
                </a:moveTo>
                <a:lnTo>
                  <a:pt x="0" y="333756"/>
                </a:lnTo>
                <a:lnTo>
                  <a:pt x="0" y="371856"/>
                </a:lnTo>
                <a:lnTo>
                  <a:pt x="9906" y="371856"/>
                </a:lnTo>
                <a:lnTo>
                  <a:pt x="9906" y="333756"/>
                </a:lnTo>
                <a:close/>
              </a:path>
              <a:path w="10160" h="504825">
                <a:moveTo>
                  <a:pt x="9906" y="266700"/>
                </a:moveTo>
                <a:lnTo>
                  <a:pt x="0" y="266700"/>
                </a:lnTo>
                <a:lnTo>
                  <a:pt x="0" y="304800"/>
                </a:lnTo>
                <a:lnTo>
                  <a:pt x="9906" y="304800"/>
                </a:lnTo>
                <a:lnTo>
                  <a:pt x="9906" y="266700"/>
                </a:lnTo>
                <a:close/>
              </a:path>
              <a:path w="10160" h="504825">
                <a:moveTo>
                  <a:pt x="9906" y="200406"/>
                </a:moveTo>
                <a:lnTo>
                  <a:pt x="0" y="200406"/>
                </a:lnTo>
                <a:lnTo>
                  <a:pt x="0" y="238506"/>
                </a:lnTo>
                <a:lnTo>
                  <a:pt x="9906" y="238506"/>
                </a:lnTo>
                <a:lnTo>
                  <a:pt x="9906" y="200406"/>
                </a:lnTo>
                <a:close/>
              </a:path>
              <a:path w="10160" h="504825">
                <a:moveTo>
                  <a:pt x="9906" y="133350"/>
                </a:moveTo>
                <a:lnTo>
                  <a:pt x="0" y="133350"/>
                </a:lnTo>
                <a:lnTo>
                  <a:pt x="0" y="171450"/>
                </a:lnTo>
                <a:lnTo>
                  <a:pt x="9906" y="171450"/>
                </a:lnTo>
                <a:lnTo>
                  <a:pt x="9906" y="133350"/>
                </a:lnTo>
                <a:close/>
              </a:path>
              <a:path w="10160" h="504825">
                <a:moveTo>
                  <a:pt x="9906" y="67056"/>
                </a:moveTo>
                <a:lnTo>
                  <a:pt x="0" y="67056"/>
                </a:lnTo>
                <a:lnTo>
                  <a:pt x="0" y="105156"/>
                </a:lnTo>
                <a:lnTo>
                  <a:pt x="9906" y="105156"/>
                </a:lnTo>
                <a:lnTo>
                  <a:pt x="9906" y="67056"/>
                </a:lnTo>
                <a:close/>
              </a:path>
              <a:path w="10160" h="504825">
                <a:moveTo>
                  <a:pt x="9906" y="0"/>
                </a:moveTo>
                <a:lnTo>
                  <a:pt x="0" y="0"/>
                </a:lnTo>
                <a:lnTo>
                  <a:pt x="0" y="38100"/>
                </a:lnTo>
                <a:lnTo>
                  <a:pt x="9906" y="38100"/>
                </a:lnTo>
                <a:lnTo>
                  <a:pt x="990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12900" y="488950"/>
            <a:ext cx="7797800" cy="65532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548A27B-9D1F-4BEB-8236-CE309E9741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8300" y="1800225"/>
            <a:ext cx="2692400" cy="182642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9A560E2-BB1A-407C-A712-E28DD6E09F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0500" y="4772025"/>
            <a:ext cx="1524000" cy="7323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2E2A68C-DD59-4BAD-A08E-6C317C8819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84701" y="3552825"/>
            <a:ext cx="1979212" cy="114537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42AC58A-D63A-4D44-B96C-12E36559BC13}"/>
              </a:ext>
            </a:extLst>
          </p:cNvPr>
          <p:cNvSpPr/>
          <p:nvPr/>
        </p:nvSpPr>
        <p:spPr>
          <a:xfrm>
            <a:off x="2832100" y="1952625"/>
            <a:ext cx="381000" cy="1600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290ADDF-B604-4B0A-AF3B-915B33CABD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8030" y="2104339"/>
            <a:ext cx="1457539" cy="1448486"/>
          </a:xfrm>
          <a:prstGeom prst="rect">
            <a:avLst/>
          </a:prstGeom>
        </p:spPr>
      </p:pic>
      <p:sp>
        <p:nvSpPr>
          <p:cNvPr id="9" name="Right Brace 8">
            <a:extLst>
              <a:ext uri="{FF2B5EF4-FFF2-40B4-BE49-F238E27FC236}">
                <a16:creationId xmlns:a16="http://schemas.microsoft.com/office/drawing/2014/main" id="{F52D60F6-EF8E-45A1-9787-CD75129DD192}"/>
              </a:ext>
            </a:extLst>
          </p:cNvPr>
          <p:cNvSpPr/>
          <p:nvPr/>
        </p:nvSpPr>
        <p:spPr>
          <a:xfrm>
            <a:off x="3022600" y="1952625"/>
            <a:ext cx="190500" cy="167402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20E47AA-320E-4703-BD9C-750F895DB7BA}"/>
              </a:ext>
            </a:extLst>
          </p:cNvPr>
          <p:cNvSpPr/>
          <p:nvPr/>
        </p:nvSpPr>
        <p:spPr>
          <a:xfrm>
            <a:off x="2298699" y="3552825"/>
            <a:ext cx="386627" cy="11453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B1BC08-381A-427A-986F-0615841AF0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70490" y="3552825"/>
            <a:ext cx="956810" cy="1073058"/>
          </a:xfrm>
          <a:prstGeom prst="rect">
            <a:avLst/>
          </a:prstGeom>
        </p:spPr>
      </p:pic>
      <p:sp>
        <p:nvSpPr>
          <p:cNvPr id="13" name="Right Brace 12">
            <a:extLst>
              <a:ext uri="{FF2B5EF4-FFF2-40B4-BE49-F238E27FC236}">
                <a16:creationId xmlns:a16="http://schemas.microsoft.com/office/drawing/2014/main" id="{3707469D-AB5F-465E-AFF0-6BDB9E22150C}"/>
              </a:ext>
            </a:extLst>
          </p:cNvPr>
          <p:cNvSpPr/>
          <p:nvPr/>
        </p:nvSpPr>
        <p:spPr>
          <a:xfrm>
            <a:off x="2448945" y="3552825"/>
            <a:ext cx="228768" cy="106680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DCA882D-1252-4D67-A79E-064CE8173D7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79993" y="4799394"/>
            <a:ext cx="1339593" cy="732311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62050" y="520700"/>
            <a:ext cx="8432800" cy="63690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DC57162-F6C5-44B8-95D1-8040C00C1645}"/>
              </a:ext>
            </a:extLst>
          </p:cNvPr>
          <p:cNvSpPr txBox="1"/>
          <p:nvPr/>
        </p:nvSpPr>
        <p:spPr>
          <a:xfrm>
            <a:off x="8242300" y="3933825"/>
            <a:ext cx="381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0</a:t>
            </a:r>
          </a:p>
          <a:p>
            <a:r>
              <a:rPr lang="en-GB" sz="1600" dirty="0"/>
              <a:t>-g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B64F9D-2EF0-4991-9003-8AB8E03FDA2A}"/>
              </a:ext>
            </a:extLst>
          </p:cNvPr>
          <p:cNvSpPr txBox="1"/>
          <p:nvPr/>
        </p:nvSpPr>
        <p:spPr>
          <a:xfrm>
            <a:off x="4965700" y="2206050"/>
            <a:ext cx="381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0</a:t>
            </a:r>
          </a:p>
          <a:p>
            <a:r>
              <a:rPr lang="en-GB" sz="1600" dirty="0"/>
              <a:t>-g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A5A685-21F7-46BB-B96C-670CAA3798F9}"/>
              </a:ext>
            </a:extLst>
          </p:cNvPr>
          <p:cNvSpPr txBox="1"/>
          <p:nvPr/>
        </p:nvSpPr>
        <p:spPr>
          <a:xfrm>
            <a:off x="5033299" y="4547900"/>
            <a:ext cx="381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0</a:t>
            </a:r>
          </a:p>
          <a:p>
            <a:r>
              <a:rPr lang="en-GB" sz="1600" dirty="0"/>
              <a:t>-g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737D5B-7B39-4053-BF50-87BBA7D61B7B}"/>
              </a:ext>
            </a:extLst>
          </p:cNvPr>
          <p:cNvSpPr txBox="1"/>
          <p:nvPr/>
        </p:nvSpPr>
        <p:spPr>
          <a:xfrm>
            <a:off x="2870200" y="4495026"/>
            <a:ext cx="1905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07FE9C-9FFB-49D9-8A7B-49D15BC5ED91}"/>
              </a:ext>
            </a:extLst>
          </p:cNvPr>
          <p:cNvSpPr txBox="1"/>
          <p:nvPr/>
        </p:nvSpPr>
        <p:spPr>
          <a:xfrm>
            <a:off x="2870200" y="2105025"/>
            <a:ext cx="1905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D4DF04-B167-4A43-ABA6-7457BF9D0AF2}"/>
              </a:ext>
            </a:extLst>
          </p:cNvPr>
          <p:cNvSpPr txBox="1"/>
          <p:nvPr/>
        </p:nvSpPr>
        <p:spPr>
          <a:xfrm>
            <a:off x="2870200" y="2333625"/>
            <a:ext cx="29619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dirty="0"/>
              <a:t>-G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7CEFA2-B5F9-4499-9B9E-FF1AA37DF5D4}"/>
              </a:ext>
            </a:extLst>
          </p:cNvPr>
          <p:cNvSpPr txBox="1"/>
          <p:nvPr/>
        </p:nvSpPr>
        <p:spPr>
          <a:xfrm>
            <a:off x="3213100" y="5076825"/>
            <a:ext cx="29619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dirty="0"/>
              <a:t>-G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1E8A885-3BA4-4CF8-98AC-558D7F786220}"/>
              </a:ext>
            </a:extLst>
          </p:cNvPr>
          <p:cNvSpPr txBox="1"/>
          <p:nvPr/>
        </p:nvSpPr>
        <p:spPr>
          <a:xfrm>
            <a:off x="2870200" y="4695825"/>
            <a:ext cx="29619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dirty="0"/>
              <a:t>-G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4928C6-0A41-412F-BAA9-B9409F032269}"/>
              </a:ext>
            </a:extLst>
          </p:cNvPr>
          <p:cNvSpPr txBox="1"/>
          <p:nvPr/>
        </p:nvSpPr>
        <p:spPr>
          <a:xfrm>
            <a:off x="3215640" y="4855676"/>
            <a:ext cx="1905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715E834-541C-4398-A5FC-09048AA86FF4}"/>
              </a:ext>
            </a:extLst>
          </p:cNvPr>
          <p:cNvSpPr txBox="1"/>
          <p:nvPr/>
        </p:nvSpPr>
        <p:spPr>
          <a:xfrm>
            <a:off x="3215640" y="2486025"/>
            <a:ext cx="1905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EBCE95B-C18B-454C-A91B-CA3B7610B0CB}"/>
              </a:ext>
            </a:extLst>
          </p:cNvPr>
          <p:cNvSpPr txBox="1"/>
          <p:nvPr/>
        </p:nvSpPr>
        <p:spPr>
          <a:xfrm>
            <a:off x="3221701" y="2695412"/>
            <a:ext cx="29619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dirty="0"/>
              <a:t>-G</a:t>
            </a: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01850" y="488950"/>
            <a:ext cx="7721600" cy="62484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7597E0E-448D-4157-8BD5-845933A8A9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0" y="1190625"/>
            <a:ext cx="3555999" cy="1066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F2B3540-7EC1-4ECB-9852-C8FB33596C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6846" y="1038225"/>
            <a:ext cx="2294031" cy="14642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82EDA70-3AC1-4F20-9278-D76A44B0B6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86847" y="2516786"/>
            <a:ext cx="1418514" cy="2407640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769241" y="1659890"/>
            <a:ext cx="1597024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159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alibri"/>
                <a:cs typeface="Calibri"/>
              </a:rPr>
              <a:t>PHIXH=PHI*XH; 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HPHIXH=HM</a:t>
            </a:r>
            <a:r>
              <a:rPr sz="1200" spc="-95" dirty="0">
                <a:latin typeface="Calibri"/>
                <a:cs typeface="Calibri"/>
              </a:rPr>
              <a:t>A</a:t>
            </a:r>
            <a:r>
              <a:rPr sz="1200" spc="-5" dirty="0">
                <a:latin typeface="Calibri"/>
                <a:cs typeface="Calibri"/>
              </a:rPr>
              <a:t>T</a:t>
            </a:r>
            <a:r>
              <a:rPr sz="1200" dirty="0">
                <a:latin typeface="Calibri"/>
                <a:cs typeface="Calibri"/>
              </a:rPr>
              <a:t>*PHIXH;  </a:t>
            </a:r>
            <a:r>
              <a:rPr sz="1200" spc="-5" dirty="0">
                <a:latin typeface="Calibri"/>
                <a:cs typeface="Calibri"/>
              </a:rPr>
              <a:t>RES=MEAS‐HPHIXH; 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KRES=K*RES;</a:t>
            </a:r>
            <a:endParaRPr sz="12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tabLst>
                <a:tab pos="1031240" algn="l"/>
              </a:tabLst>
            </a:pPr>
            <a:r>
              <a:rPr sz="1200" dirty="0">
                <a:latin typeface="Calibri"/>
                <a:cs typeface="Calibri"/>
              </a:rPr>
              <a:t>XH=</a:t>
            </a:r>
            <a:r>
              <a:rPr lang="es-ES" sz="1200" dirty="0">
                <a:latin typeface="Calibri"/>
                <a:cs typeface="Calibri"/>
              </a:rPr>
              <a:t>PHIXH+KRES;</a:t>
            </a:r>
            <a:r>
              <a:rPr sz="1200" dirty="0">
                <a:latin typeface="Calibri"/>
                <a:cs typeface="Calibri"/>
              </a:rPr>
              <a:t>	;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769241" y="2574290"/>
            <a:ext cx="15970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alibri"/>
                <a:cs typeface="Calibri"/>
              </a:rPr>
              <a:t>XTH=XTNOM+XH(1,1); 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XTDH=XTDNOM+XH(2,1);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769241" y="2940050"/>
            <a:ext cx="1400175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345565" algn="l"/>
              </a:tabLst>
            </a:pPr>
            <a:r>
              <a:rPr sz="1200" spc="-5" dirty="0">
                <a:latin typeface="Calibri"/>
                <a:cs typeface="Calibri"/>
              </a:rPr>
              <a:t>YTH</a:t>
            </a:r>
            <a:r>
              <a:rPr sz="1200" dirty="0">
                <a:latin typeface="Calibri"/>
                <a:cs typeface="Calibri"/>
              </a:rPr>
              <a:t>=</a:t>
            </a:r>
            <a:r>
              <a:rPr lang="es-ES" sz="1200" dirty="0">
                <a:latin typeface="Calibri"/>
                <a:cs typeface="Calibri"/>
              </a:rPr>
              <a:t>YTNOM+XH(3,1);</a:t>
            </a:r>
            <a:r>
              <a:rPr sz="1200" dirty="0">
                <a:latin typeface="Calibri"/>
                <a:cs typeface="Calibri"/>
              </a:rPr>
              <a:t>	;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769241" y="3122929"/>
            <a:ext cx="158686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Calibri"/>
                <a:cs typeface="Calibri"/>
              </a:rPr>
              <a:t>YTDH=YTDNOM+XH(4,1);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769241" y="3305809"/>
            <a:ext cx="91059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56615" algn="l"/>
              </a:tabLst>
            </a:pPr>
            <a:r>
              <a:rPr sz="1200" dirty="0">
                <a:latin typeface="Calibri"/>
                <a:cs typeface="Calibri"/>
              </a:rPr>
              <a:t>ERRX=</a:t>
            </a:r>
            <a:r>
              <a:rPr lang="es-ES" sz="1200" dirty="0">
                <a:latin typeface="Calibri"/>
                <a:cs typeface="Calibri"/>
              </a:rPr>
              <a:t>XT-XTH;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769241" y="3474078"/>
            <a:ext cx="1191895" cy="168764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Calibri"/>
                <a:cs typeface="Calibri"/>
              </a:rPr>
              <a:t>SP11=sqrt(P(1,1)); </a:t>
            </a:r>
            <a:r>
              <a:rPr sz="1200" dirty="0">
                <a:latin typeface="Calibri"/>
                <a:cs typeface="Calibri"/>
              </a:rPr>
              <a:t> ERRXD=XTD‐XTDH;  </a:t>
            </a:r>
            <a:r>
              <a:rPr sz="1200" spc="-5" dirty="0">
                <a:latin typeface="Calibri"/>
                <a:cs typeface="Calibri"/>
              </a:rPr>
              <a:t>SP22=sqrt(P(2,2)); 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ERRY=YT‐YTH; 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SP33=sqrt(P(3,3)); 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ERRYD=YTD‐YTDH; </a:t>
            </a:r>
            <a:r>
              <a:rPr sz="1200" spc="-26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SP44=sqrt(P(4,4)); 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SP11P=‐SP11;</a:t>
            </a:r>
            <a:endParaRPr lang="es-ES" sz="1200" spc="-5" dirty="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es-ES" sz="1200" spc="-5" dirty="0">
                <a:latin typeface="Calibri"/>
                <a:cs typeface="Calibri"/>
              </a:rPr>
              <a:t>SP22P=-SP22;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769241" y="5134609"/>
            <a:ext cx="8737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Calibri"/>
                <a:cs typeface="Calibri"/>
              </a:rPr>
              <a:t>SP33P</a:t>
            </a:r>
            <a:r>
              <a:rPr sz="1200" spc="5" dirty="0">
                <a:latin typeface="Calibri"/>
                <a:cs typeface="Calibri"/>
              </a:rPr>
              <a:t>=</a:t>
            </a:r>
            <a:r>
              <a:rPr sz="1200" spc="-5" dirty="0">
                <a:latin typeface="Calibri"/>
                <a:cs typeface="Calibri"/>
              </a:rPr>
              <a:t>‐</a:t>
            </a:r>
            <a:r>
              <a:rPr sz="1200" dirty="0">
                <a:latin typeface="Calibri"/>
                <a:cs typeface="Calibri"/>
              </a:rPr>
              <a:t>SP33;  </a:t>
            </a:r>
            <a:r>
              <a:rPr sz="1200" spc="-5" dirty="0">
                <a:latin typeface="Calibri"/>
                <a:cs typeface="Calibri"/>
              </a:rPr>
              <a:t>SP44P</a:t>
            </a:r>
            <a:r>
              <a:rPr sz="1200" spc="5" dirty="0">
                <a:latin typeface="Calibri"/>
                <a:cs typeface="Calibri"/>
              </a:rPr>
              <a:t>=</a:t>
            </a:r>
            <a:r>
              <a:rPr sz="1200" spc="-5" dirty="0">
                <a:latin typeface="Calibri"/>
                <a:cs typeface="Calibri"/>
              </a:rPr>
              <a:t>‐</a:t>
            </a:r>
            <a:r>
              <a:rPr sz="1200" dirty="0">
                <a:latin typeface="Calibri"/>
                <a:cs typeface="Calibri"/>
              </a:rPr>
              <a:t>SP44;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119894" y="801623"/>
            <a:ext cx="0" cy="638810"/>
          </a:xfrm>
          <a:custGeom>
            <a:avLst/>
            <a:gdLst/>
            <a:ahLst/>
            <a:cxnLst/>
            <a:rect l="l" t="t" r="r" b="b"/>
            <a:pathLst>
              <a:path h="638810">
                <a:moveTo>
                  <a:pt x="0" y="0"/>
                </a:moveTo>
                <a:lnTo>
                  <a:pt x="0" y="638555"/>
                </a:lnTo>
              </a:path>
            </a:pathLst>
          </a:custGeom>
          <a:ln w="9906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042932" y="5722620"/>
            <a:ext cx="0" cy="638175"/>
          </a:xfrm>
          <a:custGeom>
            <a:avLst/>
            <a:gdLst/>
            <a:ahLst/>
            <a:cxnLst/>
            <a:rect l="l" t="t" r="r" b="b"/>
            <a:pathLst>
              <a:path h="638175">
                <a:moveTo>
                  <a:pt x="0" y="0"/>
                </a:moveTo>
                <a:lnTo>
                  <a:pt x="0" y="637793"/>
                </a:lnTo>
              </a:path>
            </a:pathLst>
          </a:custGeom>
          <a:ln w="9906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090301" y="2101595"/>
            <a:ext cx="648970" cy="76200"/>
          </a:xfrm>
          <a:custGeom>
            <a:avLst/>
            <a:gdLst/>
            <a:ahLst/>
            <a:cxnLst/>
            <a:rect l="l" t="t" r="r" b="b"/>
            <a:pathLst>
              <a:path w="648970" h="76200">
                <a:moveTo>
                  <a:pt x="76200" y="33528"/>
                </a:moveTo>
                <a:lnTo>
                  <a:pt x="76200" y="0"/>
                </a:lnTo>
                <a:lnTo>
                  <a:pt x="0" y="38100"/>
                </a:lnTo>
                <a:lnTo>
                  <a:pt x="63245" y="69722"/>
                </a:lnTo>
                <a:lnTo>
                  <a:pt x="63245" y="33528"/>
                </a:lnTo>
                <a:lnTo>
                  <a:pt x="76200" y="33528"/>
                </a:lnTo>
                <a:close/>
              </a:path>
              <a:path w="648970" h="76200">
                <a:moveTo>
                  <a:pt x="648461" y="42672"/>
                </a:moveTo>
                <a:lnTo>
                  <a:pt x="648461" y="33528"/>
                </a:lnTo>
                <a:lnTo>
                  <a:pt x="63245" y="33528"/>
                </a:lnTo>
                <a:lnTo>
                  <a:pt x="63245" y="42672"/>
                </a:lnTo>
                <a:lnTo>
                  <a:pt x="648461" y="42672"/>
                </a:lnTo>
                <a:close/>
              </a:path>
              <a:path w="648970" h="76200">
                <a:moveTo>
                  <a:pt x="76200" y="76200"/>
                </a:moveTo>
                <a:lnTo>
                  <a:pt x="76200" y="42672"/>
                </a:lnTo>
                <a:lnTo>
                  <a:pt x="63245" y="42672"/>
                </a:lnTo>
                <a:lnTo>
                  <a:pt x="63245" y="69722"/>
                </a:lnTo>
                <a:lnTo>
                  <a:pt x="76200" y="762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676535" y="2286761"/>
            <a:ext cx="648970" cy="76200"/>
          </a:xfrm>
          <a:custGeom>
            <a:avLst/>
            <a:gdLst/>
            <a:ahLst/>
            <a:cxnLst/>
            <a:rect l="l" t="t" r="r" b="b"/>
            <a:pathLst>
              <a:path w="648970" h="76200">
                <a:moveTo>
                  <a:pt x="76200" y="33528"/>
                </a:moveTo>
                <a:lnTo>
                  <a:pt x="76200" y="0"/>
                </a:lnTo>
                <a:lnTo>
                  <a:pt x="0" y="38100"/>
                </a:lnTo>
                <a:lnTo>
                  <a:pt x="64008" y="70104"/>
                </a:lnTo>
                <a:lnTo>
                  <a:pt x="64008" y="33528"/>
                </a:lnTo>
                <a:lnTo>
                  <a:pt x="76200" y="33528"/>
                </a:lnTo>
                <a:close/>
              </a:path>
              <a:path w="648970" h="76200">
                <a:moveTo>
                  <a:pt x="648462" y="42672"/>
                </a:moveTo>
                <a:lnTo>
                  <a:pt x="648462" y="33528"/>
                </a:lnTo>
                <a:lnTo>
                  <a:pt x="64008" y="33528"/>
                </a:lnTo>
                <a:lnTo>
                  <a:pt x="64008" y="42672"/>
                </a:lnTo>
                <a:lnTo>
                  <a:pt x="648462" y="42672"/>
                </a:lnTo>
                <a:close/>
              </a:path>
              <a:path w="648970" h="76200">
                <a:moveTo>
                  <a:pt x="76200" y="76200"/>
                </a:moveTo>
                <a:lnTo>
                  <a:pt x="76200" y="42672"/>
                </a:lnTo>
                <a:lnTo>
                  <a:pt x="64008" y="42672"/>
                </a:lnTo>
                <a:lnTo>
                  <a:pt x="64008" y="70104"/>
                </a:lnTo>
                <a:lnTo>
                  <a:pt x="76200" y="762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937901" y="2471927"/>
            <a:ext cx="648970" cy="76200"/>
          </a:xfrm>
          <a:custGeom>
            <a:avLst/>
            <a:gdLst/>
            <a:ahLst/>
            <a:cxnLst/>
            <a:rect l="l" t="t" r="r" b="b"/>
            <a:pathLst>
              <a:path w="648970" h="76200">
                <a:moveTo>
                  <a:pt x="76200" y="33527"/>
                </a:moveTo>
                <a:lnTo>
                  <a:pt x="76200" y="0"/>
                </a:lnTo>
                <a:lnTo>
                  <a:pt x="0" y="38099"/>
                </a:lnTo>
                <a:lnTo>
                  <a:pt x="63245" y="69722"/>
                </a:lnTo>
                <a:lnTo>
                  <a:pt x="63245" y="33527"/>
                </a:lnTo>
                <a:lnTo>
                  <a:pt x="76200" y="33527"/>
                </a:lnTo>
                <a:close/>
              </a:path>
              <a:path w="648970" h="76200">
                <a:moveTo>
                  <a:pt x="648461" y="42671"/>
                </a:moveTo>
                <a:lnTo>
                  <a:pt x="648461" y="33527"/>
                </a:lnTo>
                <a:lnTo>
                  <a:pt x="63245" y="33527"/>
                </a:lnTo>
                <a:lnTo>
                  <a:pt x="63245" y="42671"/>
                </a:lnTo>
                <a:lnTo>
                  <a:pt x="648461" y="42671"/>
                </a:lnTo>
                <a:close/>
              </a:path>
              <a:path w="648970" h="76200">
                <a:moveTo>
                  <a:pt x="76200" y="76199"/>
                </a:moveTo>
                <a:lnTo>
                  <a:pt x="76200" y="42671"/>
                </a:lnTo>
                <a:lnTo>
                  <a:pt x="63245" y="42671"/>
                </a:lnTo>
                <a:lnTo>
                  <a:pt x="63245" y="69722"/>
                </a:lnTo>
                <a:lnTo>
                  <a:pt x="76200" y="761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4422781" y="2018791"/>
            <a:ext cx="1981200" cy="568960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12700" marR="5080" indent="408305">
              <a:lnSpc>
                <a:spcPts val="1420"/>
              </a:lnSpc>
              <a:spcBef>
                <a:spcPts val="160"/>
              </a:spcBef>
            </a:pPr>
            <a:r>
              <a:rPr sz="1200" spc="-5" dirty="0">
                <a:latin typeface="Calibri"/>
                <a:cs typeface="Calibri"/>
              </a:rPr>
              <a:t>cálculo</a:t>
            </a:r>
            <a:r>
              <a:rPr sz="1200" dirty="0">
                <a:latin typeface="Calibri"/>
                <a:cs typeface="Calibri"/>
              </a:rPr>
              <a:t> del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residual 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residual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por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la</a:t>
            </a:r>
            <a:r>
              <a:rPr sz="1200" spc="-5" dirty="0">
                <a:latin typeface="Calibri"/>
                <a:cs typeface="Calibri"/>
              </a:rPr>
              <a:t> ganancia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Kalman</a:t>
            </a:r>
            <a:endParaRPr sz="1200">
              <a:latin typeface="Calibri"/>
              <a:cs typeface="Calibri"/>
            </a:endParaRPr>
          </a:p>
          <a:p>
            <a:pPr marL="246379">
              <a:lnSpc>
                <a:spcPts val="1375"/>
              </a:lnSpc>
            </a:pPr>
            <a:r>
              <a:rPr sz="1200" dirty="0">
                <a:latin typeface="Calibri"/>
                <a:cs typeface="Calibri"/>
              </a:rPr>
              <a:t>ecuación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de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filtrado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4014863" y="2587002"/>
            <a:ext cx="607695" cy="2937510"/>
          </a:xfrm>
          <a:custGeom>
            <a:avLst/>
            <a:gdLst/>
            <a:ahLst/>
            <a:cxnLst/>
            <a:rect l="l" t="t" r="r" b="b"/>
            <a:pathLst>
              <a:path w="607695" h="2937510">
                <a:moveTo>
                  <a:pt x="227076" y="1869948"/>
                </a:moveTo>
                <a:lnTo>
                  <a:pt x="224790" y="1867662"/>
                </a:lnTo>
                <a:lnTo>
                  <a:pt x="211074" y="1867662"/>
                </a:lnTo>
                <a:lnTo>
                  <a:pt x="188163" y="1866620"/>
                </a:lnTo>
                <a:lnTo>
                  <a:pt x="164401" y="1864893"/>
                </a:lnTo>
                <a:lnTo>
                  <a:pt x="140919" y="1861489"/>
                </a:lnTo>
                <a:lnTo>
                  <a:pt x="118872" y="1855470"/>
                </a:lnTo>
                <a:lnTo>
                  <a:pt x="115824" y="1853184"/>
                </a:lnTo>
                <a:lnTo>
                  <a:pt x="115824" y="827532"/>
                </a:lnTo>
                <a:lnTo>
                  <a:pt x="115062" y="826770"/>
                </a:lnTo>
                <a:lnTo>
                  <a:pt x="115062" y="825246"/>
                </a:lnTo>
                <a:lnTo>
                  <a:pt x="114300" y="825246"/>
                </a:lnTo>
                <a:lnTo>
                  <a:pt x="114300" y="824484"/>
                </a:lnTo>
                <a:lnTo>
                  <a:pt x="112776" y="822960"/>
                </a:lnTo>
                <a:lnTo>
                  <a:pt x="112014" y="822960"/>
                </a:lnTo>
                <a:lnTo>
                  <a:pt x="112014" y="822198"/>
                </a:lnTo>
                <a:lnTo>
                  <a:pt x="111252" y="822198"/>
                </a:lnTo>
                <a:lnTo>
                  <a:pt x="108204" y="819912"/>
                </a:lnTo>
                <a:lnTo>
                  <a:pt x="85763" y="813396"/>
                </a:lnTo>
                <a:lnTo>
                  <a:pt x="60591" y="809701"/>
                </a:lnTo>
                <a:lnTo>
                  <a:pt x="35039" y="807859"/>
                </a:lnTo>
                <a:lnTo>
                  <a:pt x="11430" y="806958"/>
                </a:lnTo>
                <a:lnTo>
                  <a:pt x="0" y="806958"/>
                </a:lnTo>
                <a:lnTo>
                  <a:pt x="0" y="816102"/>
                </a:lnTo>
                <a:lnTo>
                  <a:pt x="11430" y="816102"/>
                </a:lnTo>
                <a:lnTo>
                  <a:pt x="35039" y="817257"/>
                </a:lnTo>
                <a:lnTo>
                  <a:pt x="58559" y="818832"/>
                </a:lnTo>
                <a:lnTo>
                  <a:pt x="81851" y="822286"/>
                </a:lnTo>
                <a:lnTo>
                  <a:pt x="104394" y="829056"/>
                </a:lnTo>
                <a:lnTo>
                  <a:pt x="105156" y="829310"/>
                </a:lnTo>
                <a:lnTo>
                  <a:pt x="105537" y="829437"/>
                </a:lnTo>
                <a:lnTo>
                  <a:pt x="106680" y="830580"/>
                </a:lnTo>
                <a:lnTo>
                  <a:pt x="106680" y="1856994"/>
                </a:lnTo>
                <a:lnTo>
                  <a:pt x="107442" y="1857756"/>
                </a:lnTo>
                <a:lnTo>
                  <a:pt x="108204" y="1858518"/>
                </a:lnTo>
                <a:lnTo>
                  <a:pt x="108204" y="1859280"/>
                </a:lnTo>
                <a:lnTo>
                  <a:pt x="109728" y="1860804"/>
                </a:lnTo>
                <a:lnTo>
                  <a:pt x="110490" y="1860804"/>
                </a:lnTo>
                <a:lnTo>
                  <a:pt x="110490" y="1861566"/>
                </a:lnTo>
                <a:lnTo>
                  <a:pt x="113538" y="1863090"/>
                </a:lnTo>
                <a:lnTo>
                  <a:pt x="115824" y="1863813"/>
                </a:lnTo>
                <a:lnTo>
                  <a:pt x="116586" y="1864055"/>
                </a:lnTo>
                <a:lnTo>
                  <a:pt x="135331" y="1870062"/>
                </a:lnTo>
                <a:lnTo>
                  <a:pt x="149555" y="1872246"/>
                </a:lnTo>
                <a:lnTo>
                  <a:pt x="137134" y="1874126"/>
                </a:lnTo>
                <a:lnTo>
                  <a:pt x="114300" y="1880616"/>
                </a:lnTo>
                <a:lnTo>
                  <a:pt x="110490" y="1882902"/>
                </a:lnTo>
                <a:lnTo>
                  <a:pt x="110490" y="1883664"/>
                </a:lnTo>
                <a:lnTo>
                  <a:pt x="109728" y="1883664"/>
                </a:lnTo>
                <a:lnTo>
                  <a:pt x="108204" y="1885950"/>
                </a:lnTo>
                <a:lnTo>
                  <a:pt x="106680" y="1887474"/>
                </a:lnTo>
                <a:lnTo>
                  <a:pt x="106680" y="2913888"/>
                </a:lnTo>
                <a:lnTo>
                  <a:pt x="58102" y="2925559"/>
                </a:lnTo>
                <a:lnTo>
                  <a:pt x="11430" y="2928366"/>
                </a:lnTo>
                <a:lnTo>
                  <a:pt x="0" y="2928366"/>
                </a:lnTo>
                <a:lnTo>
                  <a:pt x="0" y="2937510"/>
                </a:lnTo>
                <a:lnTo>
                  <a:pt x="11430" y="2937510"/>
                </a:lnTo>
                <a:lnTo>
                  <a:pt x="33832" y="2936824"/>
                </a:lnTo>
                <a:lnTo>
                  <a:pt x="35039" y="2936748"/>
                </a:lnTo>
                <a:lnTo>
                  <a:pt x="61252" y="2934906"/>
                </a:lnTo>
                <a:lnTo>
                  <a:pt x="87769" y="2930868"/>
                </a:lnTo>
                <a:lnTo>
                  <a:pt x="106680" y="2924556"/>
                </a:lnTo>
                <a:lnTo>
                  <a:pt x="107442" y="2924302"/>
                </a:lnTo>
                <a:lnTo>
                  <a:pt x="108966" y="2923794"/>
                </a:lnTo>
                <a:lnTo>
                  <a:pt x="111252" y="2922270"/>
                </a:lnTo>
                <a:lnTo>
                  <a:pt x="112014" y="2922270"/>
                </a:lnTo>
                <a:lnTo>
                  <a:pt x="112014" y="2921508"/>
                </a:lnTo>
                <a:lnTo>
                  <a:pt x="112776" y="2921508"/>
                </a:lnTo>
                <a:lnTo>
                  <a:pt x="114300" y="2919984"/>
                </a:lnTo>
                <a:lnTo>
                  <a:pt x="114300" y="2919222"/>
                </a:lnTo>
                <a:lnTo>
                  <a:pt x="115062" y="2919222"/>
                </a:lnTo>
                <a:lnTo>
                  <a:pt x="115062" y="2917698"/>
                </a:lnTo>
                <a:lnTo>
                  <a:pt x="115824" y="2916936"/>
                </a:lnTo>
                <a:lnTo>
                  <a:pt x="115824" y="1891284"/>
                </a:lnTo>
                <a:lnTo>
                  <a:pt x="116586" y="1890776"/>
                </a:lnTo>
                <a:lnTo>
                  <a:pt x="163918" y="1879523"/>
                </a:lnTo>
                <a:lnTo>
                  <a:pt x="211074" y="1876806"/>
                </a:lnTo>
                <a:lnTo>
                  <a:pt x="224790" y="1876806"/>
                </a:lnTo>
                <a:lnTo>
                  <a:pt x="227076" y="1874520"/>
                </a:lnTo>
                <a:lnTo>
                  <a:pt x="227076" y="1869948"/>
                </a:lnTo>
                <a:close/>
              </a:path>
              <a:path w="607695" h="2937510">
                <a:moveTo>
                  <a:pt x="478536" y="403098"/>
                </a:moveTo>
                <a:lnTo>
                  <a:pt x="477774" y="403098"/>
                </a:lnTo>
                <a:lnTo>
                  <a:pt x="477774" y="403860"/>
                </a:lnTo>
                <a:lnTo>
                  <a:pt x="478536" y="403098"/>
                </a:lnTo>
                <a:close/>
              </a:path>
              <a:path w="607695" h="2937510">
                <a:moveTo>
                  <a:pt x="478536" y="361188"/>
                </a:moveTo>
                <a:lnTo>
                  <a:pt x="477774" y="360426"/>
                </a:lnTo>
                <a:lnTo>
                  <a:pt x="477774" y="361188"/>
                </a:lnTo>
                <a:lnTo>
                  <a:pt x="478536" y="361188"/>
                </a:lnTo>
                <a:close/>
              </a:path>
              <a:path w="607695" h="2937510">
                <a:moveTo>
                  <a:pt x="607314" y="379476"/>
                </a:moveTo>
                <a:lnTo>
                  <a:pt x="605790" y="377190"/>
                </a:lnTo>
                <a:lnTo>
                  <a:pt x="589178" y="377215"/>
                </a:lnTo>
                <a:lnTo>
                  <a:pt x="589788" y="377190"/>
                </a:lnTo>
                <a:lnTo>
                  <a:pt x="533488" y="374129"/>
                </a:lnTo>
                <a:lnTo>
                  <a:pt x="479298" y="361950"/>
                </a:lnTo>
                <a:lnTo>
                  <a:pt x="477012" y="359664"/>
                </a:lnTo>
                <a:lnTo>
                  <a:pt x="477774" y="360426"/>
                </a:lnTo>
                <a:lnTo>
                  <a:pt x="477774" y="25908"/>
                </a:lnTo>
                <a:lnTo>
                  <a:pt x="477012" y="25908"/>
                </a:lnTo>
                <a:lnTo>
                  <a:pt x="477012" y="23622"/>
                </a:lnTo>
                <a:lnTo>
                  <a:pt x="476250" y="22098"/>
                </a:lnTo>
                <a:lnTo>
                  <a:pt x="474726" y="20574"/>
                </a:lnTo>
                <a:lnTo>
                  <a:pt x="474726" y="19812"/>
                </a:lnTo>
                <a:lnTo>
                  <a:pt x="473202" y="18288"/>
                </a:lnTo>
                <a:lnTo>
                  <a:pt x="448614" y="9245"/>
                </a:lnTo>
                <a:lnTo>
                  <a:pt x="415886" y="3886"/>
                </a:lnTo>
                <a:lnTo>
                  <a:pt x="382473" y="1143"/>
                </a:lnTo>
                <a:lnTo>
                  <a:pt x="355854" y="0"/>
                </a:lnTo>
                <a:lnTo>
                  <a:pt x="342900" y="0"/>
                </a:lnTo>
                <a:lnTo>
                  <a:pt x="342900" y="9906"/>
                </a:lnTo>
                <a:lnTo>
                  <a:pt x="368808" y="9906"/>
                </a:lnTo>
                <a:lnTo>
                  <a:pt x="385165" y="10934"/>
                </a:lnTo>
                <a:lnTo>
                  <a:pt x="433578" y="16002"/>
                </a:lnTo>
                <a:lnTo>
                  <a:pt x="449580" y="19050"/>
                </a:lnTo>
                <a:lnTo>
                  <a:pt x="454685" y="19735"/>
                </a:lnTo>
                <a:lnTo>
                  <a:pt x="461416" y="22821"/>
                </a:lnTo>
                <a:lnTo>
                  <a:pt x="466344" y="25146"/>
                </a:lnTo>
                <a:lnTo>
                  <a:pt x="467106" y="25908"/>
                </a:lnTo>
                <a:lnTo>
                  <a:pt x="467868" y="27432"/>
                </a:lnTo>
                <a:lnTo>
                  <a:pt x="467868" y="362712"/>
                </a:lnTo>
                <a:lnTo>
                  <a:pt x="468630" y="362712"/>
                </a:lnTo>
                <a:lnTo>
                  <a:pt x="468630" y="364236"/>
                </a:lnTo>
                <a:lnTo>
                  <a:pt x="469392" y="364998"/>
                </a:lnTo>
                <a:lnTo>
                  <a:pt x="469392" y="365760"/>
                </a:lnTo>
                <a:lnTo>
                  <a:pt x="472440" y="368808"/>
                </a:lnTo>
                <a:lnTo>
                  <a:pt x="473964" y="369570"/>
                </a:lnTo>
                <a:lnTo>
                  <a:pt x="499338" y="378421"/>
                </a:lnTo>
                <a:lnTo>
                  <a:pt x="523328" y="382092"/>
                </a:lnTo>
                <a:lnTo>
                  <a:pt x="499529" y="385800"/>
                </a:lnTo>
                <a:lnTo>
                  <a:pt x="474726" y="393954"/>
                </a:lnTo>
                <a:lnTo>
                  <a:pt x="472440" y="395478"/>
                </a:lnTo>
                <a:lnTo>
                  <a:pt x="469392" y="398526"/>
                </a:lnTo>
                <a:lnTo>
                  <a:pt x="469392" y="399288"/>
                </a:lnTo>
                <a:lnTo>
                  <a:pt x="468630" y="400050"/>
                </a:lnTo>
                <a:lnTo>
                  <a:pt x="468630" y="401574"/>
                </a:lnTo>
                <a:lnTo>
                  <a:pt x="467868" y="401574"/>
                </a:lnTo>
                <a:lnTo>
                  <a:pt x="467868" y="737616"/>
                </a:lnTo>
                <a:lnTo>
                  <a:pt x="412724" y="751205"/>
                </a:lnTo>
                <a:lnTo>
                  <a:pt x="355854" y="754380"/>
                </a:lnTo>
                <a:lnTo>
                  <a:pt x="342900" y="754380"/>
                </a:lnTo>
                <a:lnTo>
                  <a:pt x="342900" y="764286"/>
                </a:lnTo>
                <a:lnTo>
                  <a:pt x="355854" y="764286"/>
                </a:lnTo>
                <a:lnTo>
                  <a:pt x="382473" y="763130"/>
                </a:lnTo>
                <a:lnTo>
                  <a:pt x="415074" y="760514"/>
                </a:lnTo>
                <a:lnTo>
                  <a:pt x="447332" y="755370"/>
                </a:lnTo>
                <a:lnTo>
                  <a:pt x="467868" y="748106"/>
                </a:lnTo>
                <a:lnTo>
                  <a:pt x="471678" y="746760"/>
                </a:lnTo>
                <a:lnTo>
                  <a:pt x="473202" y="745998"/>
                </a:lnTo>
                <a:lnTo>
                  <a:pt x="473202" y="745236"/>
                </a:lnTo>
                <a:lnTo>
                  <a:pt x="474726" y="744474"/>
                </a:lnTo>
                <a:lnTo>
                  <a:pt x="474726" y="743712"/>
                </a:lnTo>
                <a:lnTo>
                  <a:pt x="476250" y="742188"/>
                </a:lnTo>
                <a:lnTo>
                  <a:pt x="476250" y="741426"/>
                </a:lnTo>
                <a:lnTo>
                  <a:pt x="477012" y="740664"/>
                </a:lnTo>
                <a:lnTo>
                  <a:pt x="477012" y="738378"/>
                </a:lnTo>
                <a:lnTo>
                  <a:pt x="477774" y="738378"/>
                </a:lnTo>
                <a:lnTo>
                  <a:pt x="477774" y="403860"/>
                </a:lnTo>
                <a:lnTo>
                  <a:pt x="477012" y="404622"/>
                </a:lnTo>
                <a:lnTo>
                  <a:pt x="477774" y="403098"/>
                </a:lnTo>
                <a:lnTo>
                  <a:pt x="533514" y="390131"/>
                </a:lnTo>
                <a:lnTo>
                  <a:pt x="589788" y="387096"/>
                </a:lnTo>
                <a:lnTo>
                  <a:pt x="605790" y="387096"/>
                </a:lnTo>
                <a:lnTo>
                  <a:pt x="607314" y="384810"/>
                </a:lnTo>
                <a:lnTo>
                  <a:pt x="607314" y="379476"/>
                </a:lnTo>
                <a:close/>
              </a:path>
            </a:pathLst>
          </a:custGeom>
          <a:solidFill>
            <a:srgbClr val="497D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4710817" y="2850134"/>
            <a:ext cx="45897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1650" marR="5080" indent="-489584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Calibri"/>
                <a:cs typeface="Calibri"/>
              </a:rPr>
              <a:t>cálculo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de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los</a:t>
            </a:r>
            <a:r>
              <a:rPr sz="1200" spc="2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estados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estimados</a:t>
            </a:r>
            <a:r>
              <a:rPr sz="1200" spc="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partir </a:t>
            </a:r>
            <a:r>
              <a:rPr sz="1200" spc="-5" dirty="0">
                <a:latin typeface="Calibri"/>
                <a:cs typeface="Calibri"/>
              </a:rPr>
              <a:t>de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las</a:t>
            </a:r>
            <a:r>
              <a:rPr sz="1200" spc="1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estimaciones</a:t>
            </a:r>
            <a:r>
              <a:rPr sz="1200" spc="1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diferenciales </a:t>
            </a:r>
            <a:r>
              <a:rPr sz="1200" spc="-254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del</a:t>
            </a:r>
            <a:r>
              <a:rPr sz="1200" spc="-5" dirty="0">
                <a:latin typeface="Calibri"/>
                <a:cs typeface="Calibri"/>
              </a:rPr>
              <a:t> filtro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de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kalman linealizado </a:t>
            </a:r>
            <a:r>
              <a:rPr sz="1200" dirty="0">
                <a:latin typeface="Calibri"/>
                <a:cs typeface="Calibri"/>
              </a:rPr>
              <a:t>y</a:t>
            </a:r>
            <a:r>
              <a:rPr sz="1200" spc="-5" dirty="0">
                <a:latin typeface="Calibri"/>
                <a:cs typeface="Calibri"/>
              </a:rPr>
              <a:t> de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los</a:t>
            </a:r>
            <a:r>
              <a:rPr sz="1200" spc="1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estados</a:t>
            </a:r>
            <a:r>
              <a:rPr sz="1200" spc="1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nominales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17" name="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48039" y="3341166"/>
            <a:ext cx="1298011" cy="233273"/>
          </a:xfrm>
          <a:prstGeom prst="rect">
            <a:avLst/>
          </a:prstGeom>
        </p:spPr>
      </p:pic>
      <p:sp>
        <p:nvSpPr>
          <p:cNvPr id="18" name="object 18"/>
          <p:cNvSpPr txBox="1"/>
          <p:nvPr/>
        </p:nvSpPr>
        <p:spPr>
          <a:xfrm>
            <a:off x="4358011" y="4277359"/>
            <a:ext cx="26904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Calibri"/>
                <a:cs typeface="Calibri"/>
              </a:rPr>
              <a:t>cálculo</a:t>
            </a:r>
            <a:r>
              <a:rPr sz="1200" spc="1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de</a:t>
            </a:r>
            <a:r>
              <a:rPr sz="1200" spc="1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los</a:t>
            </a:r>
            <a:r>
              <a:rPr sz="1200" spc="3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errores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simulados</a:t>
            </a:r>
            <a:r>
              <a:rPr sz="1200" spc="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y</a:t>
            </a:r>
            <a:r>
              <a:rPr sz="1200" spc="1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teóricos 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 partir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de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la</a:t>
            </a:r>
            <a:r>
              <a:rPr sz="1200" spc="-5" dirty="0">
                <a:latin typeface="Calibri"/>
                <a:cs typeface="Calibri"/>
              </a:rPr>
              <a:t> matriz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de </a:t>
            </a:r>
            <a:r>
              <a:rPr sz="1200" spc="-10" dirty="0">
                <a:latin typeface="Calibri"/>
                <a:cs typeface="Calibri"/>
              </a:rPr>
              <a:t>covarianza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del</a:t>
            </a:r>
            <a:r>
              <a:rPr sz="1200" spc="-5" dirty="0">
                <a:latin typeface="Calibri"/>
                <a:cs typeface="Calibri"/>
              </a:rPr>
              <a:t> error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518764" y="1484629"/>
            <a:ext cx="1059180" cy="20723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4445">
              <a:lnSpc>
                <a:spcPct val="110800"/>
              </a:lnSpc>
              <a:spcBef>
                <a:spcPts val="100"/>
              </a:spcBef>
            </a:pPr>
            <a:r>
              <a:rPr sz="1200" spc="-10" dirty="0">
                <a:latin typeface="Calibri"/>
                <a:cs typeface="Calibri"/>
              </a:rPr>
              <a:t>count=count+1</a:t>
            </a:r>
            <a:r>
              <a:rPr lang="es-ES" sz="1200" spc="-10" dirty="0">
                <a:latin typeface="Calibri"/>
                <a:cs typeface="Calibri"/>
              </a:rPr>
              <a:t>;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564769" y="4543425"/>
            <a:ext cx="168148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spc="-26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end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735969" y="5092065"/>
            <a:ext cx="2622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alibri"/>
                <a:cs typeface="Calibri"/>
              </a:rPr>
              <a:t>end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286903" y="5132197"/>
            <a:ext cx="342265" cy="217170"/>
          </a:xfrm>
          <a:custGeom>
            <a:avLst/>
            <a:gdLst/>
            <a:ahLst/>
            <a:cxnLst/>
            <a:rect l="l" t="t" r="r" b="b"/>
            <a:pathLst>
              <a:path w="342264" h="217170">
                <a:moveTo>
                  <a:pt x="342138" y="108965"/>
                </a:moveTo>
                <a:lnTo>
                  <a:pt x="233172" y="0"/>
                </a:lnTo>
                <a:lnTo>
                  <a:pt x="233172" y="54101"/>
                </a:lnTo>
                <a:lnTo>
                  <a:pt x="0" y="54101"/>
                </a:lnTo>
                <a:lnTo>
                  <a:pt x="0" y="163067"/>
                </a:lnTo>
                <a:lnTo>
                  <a:pt x="233172" y="163067"/>
                </a:lnTo>
                <a:lnTo>
                  <a:pt x="233172" y="217169"/>
                </a:lnTo>
                <a:lnTo>
                  <a:pt x="342138" y="108965"/>
                </a:lnTo>
                <a:close/>
              </a:path>
            </a:pathLst>
          </a:custGeom>
          <a:solidFill>
            <a:srgbClr val="66FF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075114" y="4632106"/>
            <a:ext cx="342265" cy="217170"/>
          </a:xfrm>
          <a:custGeom>
            <a:avLst/>
            <a:gdLst/>
            <a:ahLst/>
            <a:cxnLst/>
            <a:rect l="l" t="t" r="r" b="b"/>
            <a:pathLst>
              <a:path w="342264" h="217170">
                <a:moveTo>
                  <a:pt x="342138" y="108203"/>
                </a:moveTo>
                <a:lnTo>
                  <a:pt x="233172" y="0"/>
                </a:lnTo>
                <a:lnTo>
                  <a:pt x="233172" y="54101"/>
                </a:lnTo>
                <a:lnTo>
                  <a:pt x="0" y="54101"/>
                </a:lnTo>
                <a:lnTo>
                  <a:pt x="0" y="163067"/>
                </a:lnTo>
                <a:lnTo>
                  <a:pt x="233172" y="163067"/>
                </a:lnTo>
                <a:lnTo>
                  <a:pt x="233172" y="217169"/>
                </a:lnTo>
                <a:lnTo>
                  <a:pt x="342138" y="108203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849128" y="616458"/>
            <a:ext cx="0" cy="638810"/>
          </a:xfrm>
          <a:custGeom>
            <a:avLst/>
            <a:gdLst/>
            <a:ahLst/>
            <a:cxnLst/>
            <a:rect l="l" t="t" r="r" b="b"/>
            <a:pathLst>
              <a:path h="638810">
                <a:moveTo>
                  <a:pt x="0" y="0"/>
                </a:moveTo>
                <a:lnTo>
                  <a:pt x="0" y="638556"/>
                </a:lnTo>
              </a:path>
            </a:pathLst>
          </a:custGeom>
          <a:ln w="9905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890788" y="5443855"/>
            <a:ext cx="0" cy="638810"/>
          </a:xfrm>
          <a:custGeom>
            <a:avLst/>
            <a:gdLst/>
            <a:ahLst/>
            <a:cxnLst/>
            <a:rect l="l" t="t" r="r" b="b"/>
            <a:pathLst>
              <a:path h="638809">
                <a:moveTo>
                  <a:pt x="0" y="0"/>
                </a:moveTo>
                <a:lnTo>
                  <a:pt x="0" y="638556"/>
                </a:lnTo>
              </a:path>
            </a:pathLst>
          </a:custGeom>
          <a:ln w="9906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246248" y="1774698"/>
            <a:ext cx="272803" cy="2410157"/>
          </a:xfrm>
          <a:custGeom>
            <a:avLst/>
            <a:gdLst/>
            <a:ahLst/>
            <a:cxnLst/>
            <a:rect l="l" t="t" r="r" b="b"/>
            <a:pathLst>
              <a:path w="277495" h="3782695">
                <a:moveTo>
                  <a:pt x="258318" y="1886712"/>
                </a:moveTo>
                <a:lnTo>
                  <a:pt x="245364" y="1885950"/>
                </a:lnTo>
                <a:lnTo>
                  <a:pt x="231682" y="1885774"/>
                </a:lnTo>
                <a:lnTo>
                  <a:pt x="227789" y="1885698"/>
                </a:lnTo>
                <a:lnTo>
                  <a:pt x="211007" y="1884259"/>
                </a:lnTo>
                <a:lnTo>
                  <a:pt x="193900" y="1882301"/>
                </a:lnTo>
                <a:lnTo>
                  <a:pt x="176784" y="1880616"/>
                </a:lnTo>
                <a:lnTo>
                  <a:pt x="168402" y="1878330"/>
                </a:lnTo>
                <a:lnTo>
                  <a:pt x="160691" y="1876797"/>
                </a:lnTo>
                <a:lnTo>
                  <a:pt x="154470" y="1876196"/>
                </a:lnTo>
                <a:lnTo>
                  <a:pt x="148882" y="1873300"/>
                </a:lnTo>
                <a:lnTo>
                  <a:pt x="143256" y="1870710"/>
                </a:lnTo>
                <a:lnTo>
                  <a:pt x="142494" y="1869948"/>
                </a:lnTo>
                <a:lnTo>
                  <a:pt x="140970" y="1869186"/>
                </a:lnTo>
                <a:lnTo>
                  <a:pt x="140970" y="25145"/>
                </a:lnTo>
                <a:lnTo>
                  <a:pt x="140208" y="25145"/>
                </a:lnTo>
                <a:lnTo>
                  <a:pt x="140208" y="24383"/>
                </a:lnTo>
                <a:lnTo>
                  <a:pt x="139446" y="23621"/>
                </a:lnTo>
                <a:lnTo>
                  <a:pt x="139446" y="22859"/>
                </a:lnTo>
                <a:lnTo>
                  <a:pt x="138684" y="21335"/>
                </a:lnTo>
                <a:lnTo>
                  <a:pt x="137922" y="21335"/>
                </a:lnTo>
                <a:lnTo>
                  <a:pt x="137922" y="20573"/>
                </a:lnTo>
                <a:lnTo>
                  <a:pt x="136398" y="19049"/>
                </a:lnTo>
                <a:lnTo>
                  <a:pt x="134112" y="18287"/>
                </a:lnTo>
                <a:lnTo>
                  <a:pt x="130365" y="14770"/>
                </a:lnTo>
                <a:lnTo>
                  <a:pt x="118872" y="11537"/>
                </a:lnTo>
                <a:lnTo>
                  <a:pt x="114300" y="10667"/>
                </a:lnTo>
                <a:lnTo>
                  <a:pt x="105918" y="8381"/>
                </a:lnTo>
                <a:lnTo>
                  <a:pt x="96774" y="6857"/>
                </a:lnTo>
                <a:lnTo>
                  <a:pt x="79570" y="4216"/>
                </a:lnTo>
                <a:lnTo>
                  <a:pt x="62245" y="2752"/>
                </a:lnTo>
                <a:lnTo>
                  <a:pt x="44849" y="1818"/>
                </a:lnTo>
                <a:lnTo>
                  <a:pt x="27432" y="761"/>
                </a:lnTo>
                <a:lnTo>
                  <a:pt x="13716" y="0"/>
                </a:lnTo>
                <a:lnTo>
                  <a:pt x="0" y="0"/>
                </a:lnTo>
                <a:lnTo>
                  <a:pt x="0" y="9906"/>
                </a:lnTo>
                <a:lnTo>
                  <a:pt x="27432" y="9905"/>
                </a:lnTo>
                <a:lnTo>
                  <a:pt x="46461" y="11001"/>
                </a:lnTo>
                <a:lnTo>
                  <a:pt x="85692" y="14878"/>
                </a:lnTo>
                <a:lnTo>
                  <a:pt x="123444" y="23621"/>
                </a:lnTo>
                <a:lnTo>
                  <a:pt x="126492" y="24383"/>
                </a:lnTo>
                <a:lnTo>
                  <a:pt x="129539" y="25907"/>
                </a:lnTo>
                <a:lnTo>
                  <a:pt x="131826" y="28193"/>
                </a:lnTo>
                <a:lnTo>
                  <a:pt x="131826" y="1872233"/>
                </a:lnTo>
                <a:lnTo>
                  <a:pt x="132588" y="1872995"/>
                </a:lnTo>
                <a:lnTo>
                  <a:pt x="132588" y="1873758"/>
                </a:lnTo>
                <a:lnTo>
                  <a:pt x="133350" y="1873758"/>
                </a:lnTo>
                <a:lnTo>
                  <a:pt x="134112" y="1875282"/>
                </a:lnTo>
                <a:lnTo>
                  <a:pt x="135636" y="1876806"/>
                </a:lnTo>
                <a:lnTo>
                  <a:pt x="160691" y="1886838"/>
                </a:lnTo>
                <a:lnTo>
                  <a:pt x="189646" y="1891536"/>
                </a:lnTo>
                <a:lnTo>
                  <a:pt x="192079" y="1891192"/>
                </a:lnTo>
                <a:lnTo>
                  <a:pt x="209935" y="1889121"/>
                </a:lnTo>
                <a:lnTo>
                  <a:pt x="227789" y="1887751"/>
                </a:lnTo>
                <a:lnTo>
                  <a:pt x="244602" y="1887474"/>
                </a:lnTo>
                <a:lnTo>
                  <a:pt x="258318" y="1886712"/>
                </a:lnTo>
                <a:close/>
              </a:path>
              <a:path w="277495" h="3782695">
                <a:moveTo>
                  <a:pt x="272034" y="1896618"/>
                </a:moveTo>
                <a:lnTo>
                  <a:pt x="258318" y="1895856"/>
                </a:lnTo>
                <a:lnTo>
                  <a:pt x="230547" y="1894974"/>
                </a:lnTo>
                <a:lnTo>
                  <a:pt x="195167" y="1892431"/>
                </a:lnTo>
                <a:lnTo>
                  <a:pt x="151218" y="1898611"/>
                </a:lnTo>
                <a:lnTo>
                  <a:pt x="134874" y="1907286"/>
                </a:lnTo>
                <a:lnTo>
                  <a:pt x="134112" y="1907286"/>
                </a:lnTo>
                <a:lnTo>
                  <a:pt x="134112" y="1908048"/>
                </a:lnTo>
                <a:lnTo>
                  <a:pt x="132588" y="1909572"/>
                </a:lnTo>
                <a:lnTo>
                  <a:pt x="131826" y="1911095"/>
                </a:lnTo>
                <a:lnTo>
                  <a:pt x="131826" y="3755136"/>
                </a:lnTo>
                <a:lnTo>
                  <a:pt x="131064" y="3755898"/>
                </a:lnTo>
                <a:lnTo>
                  <a:pt x="131064" y="3755136"/>
                </a:lnTo>
                <a:lnTo>
                  <a:pt x="130302" y="3756660"/>
                </a:lnTo>
                <a:lnTo>
                  <a:pt x="104254" y="3765199"/>
                </a:lnTo>
                <a:lnTo>
                  <a:pt x="73147" y="3769656"/>
                </a:lnTo>
                <a:lnTo>
                  <a:pt x="41471" y="3771806"/>
                </a:lnTo>
                <a:lnTo>
                  <a:pt x="13716" y="3773424"/>
                </a:lnTo>
                <a:lnTo>
                  <a:pt x="0" y="3773424"/>
                </a:lnTo>
                <a:lnTo>
                  <a:pt x="0" y="3782567"/>
                </a:lnTo>
                <a:lnTo>
                  <a:pt x="13716" y="3782567"/>
                </a:lnTo>
                <a:lnTo>
                  <a:pt x="39994" y="3781875"/>
                </a:lnTo>
                <a:lnTo>
                  <a:pt x="76681" y="3778858"/>
                </a:lnTo>
                <a:lnTo>
                  <a:pt x="112555" y="3772932"/>
                </a:lnTo>
                <a:lnTo>
                  <a:pt x="136398" y="3763517"/>
                </a:lnTo>
                <a:lnTo>
                  <a:pt x="137922" y="3761994"/>
                </a:lnTo>
                <a:lnTo>
                  <a:pt x="138684" y="3761994"/>
                </a:lnTo>
                <a:lnTo>
                  <a:pt x="139446" y="3760470"/>
                </a:lnTo>
                <a:lnTo>
                  <a:pt x="139446" y="3759708"/>
                </a:lnTo>
                <a:lnTo>
                  <a:pt x="140208" y="3758184"/>
                </a:lnTo>
                <a:lnTo>
                  <a:pt x="140970" y="3757422"/>
                </a:lnTo>
                <a:lnTo>
                  <a:pt x="140970" y="1914144"/>
                </a:lnTo>
                <a:lnTo>
                  <a:pt x="141732" y="1913382"/>
                </a:lnTo>
                <a:lnTo>
                  <a:pt x="166452" y="1904760"/>
                </a:lnTo>
                <a:lnTo>
                  <a:pt x="198748" y="1899804"/>
                </a:lnTo>
                <a:lnTo>
                  <a:pt x="231682" y="1897446"/>
                </a:lnTo>
                <a:lnTo>
                  <a:pt x="258318" y="1896618"/>
                </a:lnTo>
                <a:lnTo>
                  <a:pt x="272034" y="1896618"/>
                </a:lnTo>
                <a:close/>
              </a:path>
              <a:path w="277495" h="3782695">
                <a:moveTo>
                  <a:pt x="131826" y="1869948"/>
                </a:moveTo>
                <a:lnTo>
                  <a:pt x="131826" y="28193"/>
                </a:lnTo>
                <a:lnTo>
                  <a:pt x="131064" y="27431"/>
                </a:lnTo>
                <a:lnTo>
                  <a:pt x="131064" y="1869186"/>
                </a:lnTo>
                <a:lnTo>
                  <a:pt x="131826" y="1869948"/>
                </a:lnTo>
                <a:close/>
              </a:path>
              <a:path w="277495" h="3782695">
                <a:moveTo>
                  <a:pt x="131826" y="3754374"/>
                </a:moveTo>
                <a:lnTo>
                  <a:pt x="131826" y="1913382"/>
                </a:lnTo>
                <a:lnTo>
                  <a:pt x="131064" y="1913382"/>
                </a:lnTo>
                <a:lnTo>
                  <a:pt x="131064" y="3755136"/>
                </a:lnTo>
                <a:lnTo>
                  <a:pt x="131826" y="3754374"/>
                </a:lnTo>
                <a:close/>
              </a:path>
              <a:path w="277495" h="3782695">
                <a:moveTo>
                  <a:pt x="131826" y="3755136"/>
                </a:moveTo>
                <a:lnTo>
                  <a:pt x="131826" y="3754374"/>
                </a:lnTo>
                <a:lnTo>
                  <a:pt x="131064" y="3755898"/>
                </a:lnTo>
                <a:lnTo>
                  <a:pt x="131826" y="3755136"/>
                </a:lnTo>
                <a:close/>
              </a:path>
              <a:path w="277495" h="3782695">
                <a:moveTo>
                  <a:pt x="141732" y="1869186"/>
                </a:moveTo>
                <a:lnTo>
                  <a:pt x="140970" y="1868424"/>
                </a:lnTo>
                <a:lnTo>
                  <a:pt x="140970" y="1869186"/>
                </a:lnTo>
                <a:lnTo>
                  <a:pt x="141732" y="1869186"/>
                </a:lnTo>
                <a:close/>
              </a:path>
              <a:path w="277495" h="3782695">
                <a:moveTo>
                  <a:pt x="141732" y="1913382"/>
                </a:moveTo>
                <a:lnTo>
                  <a:pt x="140970" y="1914144"/>
                </a:lnTo>
                <a:lnTo>
                  <a:pt x="140970" y="1914906"/>
                </a:lnTo>
                <a:lnTo>
                  <a:pt x="141732" y="1913382"/>
                </a:lnTo>
                <a:close/>
              </a:path>
              <a:path w="277495" h="3782695">
                <a:moveTo>
                  <a:pt x="277368" y="1894332"/>
                </a:moveTo>
                <a:lnTo>
                  <a:pt x="277368" y="1888998"/>
                </a:lnTo>
                <a:lnTo>
                  <a:pt x="275082" y="1886712"/>
                </a:lnTo>
                <a:lnTo>
                  <a:pt x="258318" y="1886712"/>
                </a:lnTo>
                <a:lnTo>
                  <a:pt x="244602" y="1887474"/>
                </a:lnTo>
                <a:lnTo>
                  <a:pt x="227789" y="1887751"/>
                </a:lnTo>
                <a:lnTo>
                  <a:pt x="209935" y="1889121"/>
                </a:lnTo>
                <a:lnTo>
                  <a:pt x="192079" y="1891192"/>
                </a:lnTo>
                <a:lnTo>
                  <a:pt x="189646" y="1891536"/>
                </a:lnTo>
                <a:lnTo>
                  <a:pt x="195167" y="1892431"/>
                </a:lnTo>
                <a:lnTo>
                  <a:pt x="230547" y="1894974"/>
                </a:lnTo>
                <a:lnTo>
                  <a:pt x="258318" y="1895856"/>
                </a:lnTo>
                <a:lnTo>
                  <a:pt x="272034" y="1896618"/>
                </a:lnTo>
                <a:lnTo>
                  <a:pt x="275082" y="1896618"/>
                </a:lnTo>
                <a:lnTo>
                  <a:pt x="277368" y="1894332"/>
                </a:lnTo>
                <a:close/>
              </a:path>
            </a:pathLst>
          </a:custGeom>
          <a:solidFill>
            <a:srgbClr val="497D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5651062" y="2917668"/>
            <a:ext cx="24161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Calibri"/>
                <a:cs typeface="Calibri"/>
              </a:rPr>
              <a:t>relleno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de </a:t>
            </a:r>
            <a:r>
              <a:rPr sz="1200" spc="-15" dirty="0">
                <a:latin typeface="Calibri"/>
                <a:cs typeface="Calibri"/>
              </a:rPr>
              <a:t>arrays </a:t>
            </a:r>
            <a:r>
              <a:rPr sz="1200" spc="-10" dirty="0">
                <a:latin typeface="Calibri"/>
                <a:cs typeface="Calibri"/>
              </a:rPr>
              <a:t>para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funciones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“plot”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90FF87-CA1F-4D3D-95EF-3BCD7AEDD3E1}"/>
              </a:ext>
            </a:extLst>
          </p:cNvPr>
          <p:cNvSpPr txBox="1"/>
          <p:nvPr/>
        </p:nvSpPr>
        <p:spPr>
          <a:xfrm>
            <a:off x="3457968" y="1691865"/>
            <a:ext cx="2193532" cy="2492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spc="-10" dirty="0">
                <a:latin typeface="Calibri"/>
                <a:cs typeface="Calibri"/>
              </a:rPr>
              <a:t>ArrayT(count)=T;</a:t>
            </a:r>
          </a:p>
          <a:p>
            <a:r>
              <a:rPr lang="en-GB" sz="1200" spc="-10" dirty="0" err="1">
                <a:latin typeface="Calibri"/>
                <a:cs typeface="Calibri"/>
              </a:rPr>
              <a:t>ArrayERRX</a:t>
            </a:r>
            <a:r>
              <a:rPr lang="en-GB" sz="1200" spc="-10" dirty="0">
                <a:latin typeface="Calibri"/>
                <a:cs typeface="Calibri"/>
              </a:rPr>
              <a:t>(count)=ERRX;</a:t>
            </a:r>
          </a:p>
          <a:p>
            <a:r>
              <a:rPr lang="en-GB" sz="1200" spc="-10" dirty="0" err="1">
                <a:latin typeface="Calibri"/>
                <a:cs typeface="Calibri"/>
              </a:rPr>
              <a:t>ArrayERRXD</a:t>
            </a:r>
            <a:r>
              <a:rPr lang="en-GB" sz="1200" spc="-10" dirty="0">
                <a:latin typeface="Calibri"/>
                <a:cs typeface="Calibri"/>
              </a:rPr>
              <a:t>(count)=ERRXD;</a:t>
            </a:r>
          </a:p>
          <a:p>
            <a:r>
              <a:rPr lang="en-GB" sz="1200" spc="-10" dirty="0" err="1">
                <a:latin typeface="Calibri"/>
                <a:cs typeface="Calibri"/>
              </a:rPr>
              <a:t>ArrayERRY</a:t>
            </a:r>
            <a:r>
              <a:rPr lang="en-GB" sz="1200" spc="-10" dirty="0">
                <a:latin typeface="Calibri"/>
                <a:cs typeface="Calibri"/>
              </a:rPr>
              <a:t>(count)=ERRY;</a:t>
            </a:r>
          </a:p>
          <a:p>
            <a:r>
              <a:rPr lang="en-GB" sz="1200" spc="-10" dirty="0" err="1">
                <a:latin typeface="Calibri"/>
                <a:cs typeface="Calibri"/>
              </a:rPr>
              <a:t>ArrayERRYD</a:t>
            </a:r>
            <a:r>
              <a:rPr lang="en-GB" sz="1200" spc="-10" dirty="0">
                <a:latin typeface="Calibri"/>
                <a:cs typeface="Calibri"/>
              </a:rPr>
              <a:t>(count)=ERRYD;</a:t>
            </a:r>
          </a:p>
          <a:p>
            <a:r>
              <a:rPr lang="en-GB" sz="1200" spc="-10" dirty="0">
                <a:latin typeface="Calibri"/>
                <a:cs typeface="Calibri"/>
              </a:rPr>
              <a:t>ArraySP11(count)=SP11;</a:t>
            </a:r>
          </a:p>
          <a:p>
            <a:r>
              <a:rPr lang="en-GB" sz="1200" spc="-10" dirty="0">
                <a:latin typeface="Calibri"/>
                <a:cs typeface="Calibri"/>
              </a:rPr>
              <a:t>ArraySP11P(count)=SP11P;</a:t>
            </a:r>
          </a:p>
          <a:p>
            <a:r>
              <a:rPr lang="en-GB" sz="1200" spc="-10" dirty="0">
                <a:latin typeface="Calibri"/>
                <a:cs typeface="Calibri"/>
              </a:rPr>
              <a:t>ArraySP22(count)=SP22;</a:t>
            </a:r>
          </a:p>
          <a:p>
            <a:r>
              <a:rPr lang="en-GB" sz="1200" spc="-10" dirty="0">
                <a:latin typeface="Calibri"/>
                <a:cs typeface="Calibri"/>
              </a:rPr>
              <a:t>ArraySP22P(count)=SP22P;</a:t>
            </a:r>
          </a:p>
          <a:p>
            <a:r>
              <a:rPr lang="en-GB" sz="1200" spc="-10" dirty="0">
                <a:latin typeface="Calibri"/>
                <a:cs typeface="Calibri"/>
              </a:rPr>
              <a:t>ArraySP33(count)=SP33;</a:t>
            </a:r>
          </a:p>
          <a:p>
            <a:r>
              <a:rPr lang="en-GB" sz="1200" spc="-10" dirty="0">
                <a:latin typeface="Calibri"/>
                <a:cs typeface="Calibri"/>
              </a:rPr>
              <a:t>ArraySP33P(count)=SP33P;</a:t>
            </a:r>
          </a:p>
          <a:p>
            <a:r>
              <a:rPr lang="en-GB" sz="1200" spc="-10" dirty="0">
                <a:latin typeface="Calibri"/>
                <a:cs typeface="Calibri"/>
              </a:rPr>
              <a:t>ArraySP44(count)=SP44;</a:t>
            </a:r>
          </a:p>
          <a:p>
            <a:r>
              <a:rPr lang="en-GB" sz="1200" spc="-10" dirty="0">
                <a:latin typeface="Calibri"/>
                <a:cs typeface="Calibri"/>
              </a:rPr>
              <a:t>ArraySP44P(count)=SP44P;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65765" y="329732"/>
            <a:ext cx="885825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50000"/>
              </a:lnSpc>
              <a:spcBef>
                <a:spcPts val="100"/>
              </a:spcBef>
            </a:pPr>
            <a:r>
              <a:rPr sz="1600" dirty="0">
                <a:latin typeface="Arial MT"/>
                <a:cs typeface="Arial MT"/>
              </a:rPr>
              <a:t>A</a:t>
            </a:r>
            <a:r>
              <a:rPr sz="1600" spc="-8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partir</a:t>
            </a:r>
            <a:r>
              <a:rPr sz="1600" spc="2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de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las ecuaciones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de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error</a:t>
            </a:r>
            <a:r>
              <a:rPr sz="1600" spc="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anteriores</a:t>
            </a:r>
            <a:r>
              <a:rPr sz="1600" spc="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podemos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definir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la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matriz</a:t>
            </a:r>
            <a:r>
              <a:rPr sz="1600" spc="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de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la dinámica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del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sistema </a:t>
            </a:r>
            <a:r>
              <a:rPr sz="1600" spc="-43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y</a:t>
            </a:r>
            <a:r>
              <a:rPr sz="1600" spc="-5" dirty="0">
                <a:latin typeface="Arial MT"/>
                <a:cs typeface="Arial MT"/>
              </a:rPr>
              <a:t> la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matriz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de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medida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como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las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matrices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de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derivadas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parciales</a:t>
            </a:r>
            <a:endParaRPr sz="1600">
              <a:latin typeface="Arial MT"/>
              <a:cs typeface="Arial MT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41762" y="1291830"/>
            <a:ext cx="1596560" cy="126415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953903" y="3445261"/>
            <a:ext cx="1629901" cy="233523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855859" y="2699558"/>
            <a:ext cx="8982710" cy="28606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84455" marR="285115">
              <a:lnSpc>
                <a:spcPct val="131600"/>
              </a:lnSpc>
              <a:spcBef>
                <a:spcPts val="95"/>
              </a:spcBef>
            </a:pPr>
            <a:r>
              <a:rPr sz="1600" spc="-5" dirty="0">
                <a:latin typeface="Arial MT"/>
                <a:cs typeface="Arial MT"/>
              </a:rPr>
              <a:t>Para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sistemas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en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los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que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las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medidas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son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discretas,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podemos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reescribir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la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ecuación de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medida </a:t>
            </a:r>
            <a:r>
              <a:rPr sz="1600" spc="-43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como</a:t>
            </a:r>
            <a:endParaRPr sz="16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750">
              <a:latin typeface="Arial MT"/>
              <a:cs typeface="Arial MT"/>
            </a:endParaRPr>
          </a:p>
          <a:p>
            <a:pPr marL="12700" marR="5080">
              <a:lnSpc>
                <a:spcPct val="131600"/>
              </a:lnSpc>
              <a:spcBef>
                <a:spcPts val="5"/>
              </a:spcBef>
            </a:pPr>
            <a:r>
              <a:rPr sz="1600" spc="-5" dirty="0">
                <a:latin typeface="Arial MT"/>
                <a:cs typeface="Arial MT"/>
              </a:rPr>
              <a:t>La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matriz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fundamental,</a:t>
            </a:r>
            <a:r>
              <a:rPr sz="1600" spc="2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la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cual es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requerida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para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sistemas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discretos se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puede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obtener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directamente </a:t>
            </a:r>
            <a:r>
              <a:rPr sz="1600" spc="-43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a</a:t>
            </a:r>
            <a:r>
              <a:rPr sz="1600" spc="-5" dirty="0">
                <a:latin typeface="Arial MT"/>
                <a:cs typeface="Arial MT"/>
              </a:rPr>
              <a:t> partir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de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la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matriz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de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la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dinámica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del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sistema.</a:t>
            </a:r>
            <a:endParaRPr sz="16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000">
              <a:latin typeface="Arial MT"/>
              <a:cs typeface="Arial MT"/>
            </a:endParaRPr>
          </a:p>
          <a:p>
            <a:pPr marL="68580" marR="173990">
              <a:lnSpc>
                <a:spcPct val="150000"/>
              </a:lnSpc>
              <a:tabLst>
                <a:tab pos="4211320" algn="l"/>
              </a:tabLst>
            </a:pPr>
            <a:r>
              <a:rPr sz="1600" spc="-65" dirty="0">
                <a:latin typeface="Arial MT"/>
                <a:cs typeface="Arial MT"/>
              </a:rPr>
              <a:t>Ya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se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ha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mostrado</a:t>
            </a:r>
            <a:r>
              <a:rPr sz="1600" spc="2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en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temas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anteriores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que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la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matriz</a:t>
            </a:r>
            <a:r>
              <a:rPr sz="1600" spc="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fuindamental</a:t>
            </a:r>
            <a:r>
              <a:rPr sz="1600" spc="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se puede</a:t>
            </a:r>
            <a:r>
              <a:rPr sz="1600" spc="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aproximar</a:t>
            </a:r>
            <a:r>
              <a:rPr sz="1600" spc="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mediante </a:t>
            </a:r>
            <a:r>
              <a:rPr sz="1600" spc="-43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un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desarrollo</a:t>
            </a:r>
            <a:r>
              <a:rPr sz="1600" spc="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en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serie</a:t>
            </a:r>
            <a:r>
              <a:rPr sz="1600" spc="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de</a:t>
            </a:r>
            <a:r>
              <a:rPr sz="1600" spc="-25" dirty="0">
                <a:latin typeface="Arial MT"/>
                <a:cs typeface="Arial MT"/>
              </a:rPr>
              <a:t> </a:t>
            </a:r>
            <a:r>
              <a:rPr sz="1600" spc="-35" dirty="0">
                <a:latin typeface="Arial MT"/>
                <a:cs typeface="Arial MT"/>
              </a:rPr>
              <a:t>Taylor</a:t>
            </a:r>
            <a:r>
              <a:rPr sz="1600" spc="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de	</a:t>
            </a:r>
            <a:r>
              <a:rPr sz="1600" dirty="0">
                <a:latin typeface="Arial MT"/>
                <a:cs typeface="Arial MT"/>
              </a:rPr>
              <a:t>,</a:t>
            </a:r>
            <a:r>
              <a:rPr sz="1600" spc="1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esto es</a:t>
            </a:r>
            <a:endParaRPr sz="1600">
              <a:latin typeface="Arial MT"/>
              <a:cs typeface="Arial MT"/>
            </a:endParaRP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174619" y="5302758"/>
            <a:ext cx="798341" cy="26670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970890" y="5930688"/>
            <a:ext cx="3259313" cy="532612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11"/>
          <p:cNvSpPr/>
          <p:nvPr/>
        </p:nvSpPr>
        <p:spPr>
          <a:xfrm>
            <a:off x="1889645" y="475487"/>
            <a:ext cx="0" cy="638175"/>
          </a:xfrm>
          <a:custGeom>
            <a:avLst/>
            <a:gdLst/>
            <a:ahLst/>
            <a:cxnLst/>
            <a:rect l="l" t="t" r="r" b="b"/>
            <a:pathLst>
              <a:path h="638175">
                <a:moveTo>
                  <a:pt x="0" y="0"/>
                </a:moveTo>
                <a:lnTo>
                  <a:pt x="0" y="637794"/>
                </a:lnTo>
              </a:path>
            </a:pathLst>
          </a:custGeom>
          <a:ln w="9143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101B326-3BE7-4F14-8277-58E7BF1BEB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500" y="1913211"/>
            <a:ext cx="3827845" cy="3810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DC28B33-CCEB-4A55-94EC-11A4066CEB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2441" y="1937188"/>
            <a:ext cx="3890304" cy="3810000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95350" y="495300"/>
            <a:ext cx="8915400" cy="54483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9CA6561-96AC-497F-833B-82EE5AFF571A}"/>
              </a:ext>
            </a:extLst>
          </p:cNvPr>
          <p:cNvSpPr/>
          <p:nvPr/>
        </p:nvSpPr>
        <p:spPr>
          <a:xfrm>
            <a:off x="2070100" y="1724025"/>
            <a:ext cx="6096000" cy="3429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4D6AEA-D5F6-4B36-8352-EE4AB49023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5532" y="657225"/>
            <a:ext cx="6197600" cy="4648200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 rotWithShape="1">
          <a:blip r:embed="rId2" cstate="print"/>
          <a:srcRect t="85022"/>
          <a:stretch/>
        </p:blipFill>
        <p:spPr>
          <a:xfrm>
            <a:off x="901700" y="5686424"/>
            <a:ext cx="8921750" cy="6381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4A7BAF2-C973-4565-A56E-0BBA8A7876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2300" y="484930"/>
            <a:ext cx="6908800" cy="5181600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 rotWithShape="1">
          <a:blip r:embed="rId2" cstate="print"/>
          <a:srcRect t="82598"/>
          <a:stretch/>
        </p:blipFill>
        <p:spPr>
          <a:xfrm>
            <a:off x="889000" y="5534024"/>
            <a:ext cx="8851900" cy="7016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909B919-75C6-4D12-84FB-944A910957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0099" y="28575"/>
            <a:ext cx="7035799" cy="5276849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 rotWithShape="1">
          <a:blip r:embed="rId2" cstate="print"/>
          <a:srcRect t="83888"/>
          <a:stretch/>
        </p:blipFill>
        <p:spPr>
          <a:xfrm>
            <a:off x="895350" y="6067425"/>
            <a:ext cx="8902700" cy="6762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E9424AD-DD4C-445E-A714-EC1E8A65D1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4146" y="303594"/>
            <a:ext cx="7685108" cy="5763831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58850" y="533400"/>
            <a:ext cx="8331200" cy="5080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9642BD7-84EE-487B-BF12-D40D04F817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3761" y="1472976"/>
            <a:ext cx="5484779" cy="3375249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71550" y="1549400"/>
            <a:ext cx="8509000" cy="4064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FCACA2C-BFFB-4293-8BF6-B573DE5CE7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4900" y="1419225"/>
            <a:ext cx="5583780" cy="3429000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9800" y="1517650"/>
            <a:ext cx="8712200" cy="41529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9A95873-F13E-4868-9444-9F80961C9D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1100" y="1490039"/>
            <a:ext cx="5648796" cy="3434385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9199" y="407462"/>
            <a:ext cx="8879205" cy="1940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154305">
              <a:lnSpc>
                <a:spcPct val="131600"/>
              </a:lnSpc>
              <a:spcBef>
                <a:spcPts val="95"/>
              </a:spcBef>
            </a:pPr>
            <a:r>
              <a:rPr sz="1600" spc="-5" dirty="0">
                <a:latin typeface="Arial MT"/>
                <a:cs typeface="Arial MT"/>
              </a:rPr>
              <a:t>Cuando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la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trayectoria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nominal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es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muy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precisa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el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filtro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de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Kalman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linealizado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obtiene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muy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buenas </a:t>
            </a:r>
            <a:r>
              <a:rPr sz="1600" spc="-43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estimaciones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de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los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errores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de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los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estados,</a:t>
            </a:r>
            <a:r>
              <a:rPr sz="1600" dirty="0">
                <a:latin typeface="Arial MT"/>
                <a:cs typeface="Arial MT"/>
              </a:rPr>
              <a:t> y</a:t>
            </a:r>
            <a:r>
              <a:rPr sz="1600" spc="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por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tanto</a:t>
            </a:r>
            <a:r>
              <a:rPr sz="1600" spc="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de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los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propios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estados</a:t>
            </a:r>
            <a:r>
              <a:rPr sz="1600" dirty="0">
                <a:latin typeface="Arial MT"/>
                <a:cs typeface="Arial MT"/>
              </a:rPr>
              <a:t> a </a:t>
            </a:r>
            <a:r>
              <a:rPr sz="1600" spc="-15" dirty="0">
                <a:latin typeface="Arial MT"/>
                <a:cs typeface="Arial MT"/>
              </a:rPr>
              <a:t>estimar.</a:t>
            </a:r>
            <a:endParaRPr sz="16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650">
              <a:latin typeface="Arial MT"/>
              <a:cs typeface="Arial MT"/>
            </a:endParaRPr>
          </a:p>
          <a:p>
            <a:pPr marL="29845" marR="5080">
              <a:lnSpc>
                <a:spcPct val="140800"/>
              </a:lnSpc>
            </a:pPr>
            <a:r>
              <a:rPr sz="1600" spc="-5" dirty="0">
                <a:latin typeface="Arial MT"/>
                <a:cs typeface="Arial MT"/>
              </a:rPr>
              <a:t>Por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el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contrario,</a:t>
            </a:r>
            <a:r>
              <a:rPr sz="1600" spc="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si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la trayectoria</a:t>
            </a:r>
            <a:r>
              <a:rPr sz="1600" spc="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nominal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se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aparta</a:t>
            </a:r>
            <a:r>
              <a:rPr sz="1600" spc="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de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la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trayectoria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real,</a:t>
            </a:r>
            <a:r>
              <a:rPr sz="1600" spc="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se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observa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un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gravísimo 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empeoramiento</a:t>
            </a:r>
            <a:r>
              <a:rPr sz="1600" spc="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en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las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estimaciones de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los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errores</a:t>
            </a:r>
            <a:r>
              <a:rPr sz="1600" spc="3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de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los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estados,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y </a:t>
            </a:r>
            <a:r>
              <a:rPr sz="1600" spc="-5" dirty="0">
                <a:latin typeface="Arial MT"/>
                <a:cs typeface="Arial MT"/>
              </a:rPr>
              <a:t>por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tanto</a:t>
            </a:r>
            <a:r>
              <a:rPr sz="1600" spc="2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en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las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estimaciones </a:t>
            </a:r>
            <a:r>
              <a:rPr sz="1600" spc="-43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de los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propios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estados.</a:t>
            </a:r>
            <a:endParaRPr sz="16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01406" y="547975"/>
            <a:ext cx="3226054" cy="53290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97578" y="1474919"/>
            <a:ext cx="199842" cy="24194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469777" y="1487792"/>
            <a:ext cx="158495" cy="166656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900817" y="1419860"/>
            <a:ext cx="8745220" cy="11849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1120">
              <a:lnSpc>
                <a:spcPct val="100000"/>
              </a:lnSpc>
              <a:spcBef>
                <a:spcPts val="100"/>
              </a:spcBef>
              <a:tabLst>
                <a:tab pos="978535" algn="l"/>
                <a:tab pos="3830320" algn="l"/>
              </a:tabLst>
            </a:pPr>
            <a:r>
              <a:rPr sz="1600" spc="-5" dirty="0">
                <a:latin typeface="Arial MT"/>
                <a:cs typeface="Arial MT"/>
              </a:rPr>
              <a:t>donde	es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el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tiempo</a:t>
            </a:r>
            <a:r>
              <a:rPr sz="1600" spc="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de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muestreo, </a:t>
            </a:r>
            <a:r>
              <a:rPr sz="1600" dirty="0">
                <a:latin typeface="Arial MT"/>
                <a:cs typeface="Arial MT"/>
              </a:rPr>
              <a:t>e	</a:t>
            </a:r>
            <a:r>
              <a:rPr sz="1600" spc="-5" dirty="0">
                <a:latin typeface="Arial MT"/>
                <a:cs typeface="Arial MT"/>
              </a:rPr>
              <a:t>es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la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matriz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identidad.</a:t>
            </a:r>
            <a:endParaRPr sz="1600">
              <a:latin typeface="Arial MT"/>
              <a:cs typeface="Arial MT"/>
            </a:endParaRPr>
          </a:p>
          <a:p>
            <a:pPr marL="12700" marR="5080">
              <a:lnSpc>
                <a:spcPct val="150000"/>
              </a:lnSpc>
              <a:spcBef>
                <a:spcPts val="1445"/>
              </a:spcBef>
            </a:pPr>
            <a:r>
              <a:rPr sz="1600" spc="-5" dirty="0">
                <a:latin typeface="Arial MT"/>
                <a:cs typeface="Arial MT"/>
              </a:rPr>
              <a:t>Como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ya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se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mostró</a:t>
            </a:r>
            <a:r>
              <a:rPr sz="1600" spc="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en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temas</a:t>
            </a:r>
            <a:r>
              <a:rPr sz="1600" spc="2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anteriores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sobre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el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filtro</a:t>
            </a:r>
            <a:r>
              <a:rPr sz="1600" spc="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de Kalman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extendido,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la serie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de</a:t>
            </a:r>
            <a:r>
              <a:rPr sz="1600" spc="-25" dirty="0">
                <a:latin typeface="Arial MT"/>
                <a:cs typeface="Arial MT"/>
              </a:rPr>
              <a:t> </a:t>
            </a:r>
            <a:r>
              <a:rPr sz="1600" spc="-35" dirty="0">
                <a:latin typeface="Arial MT"/>
                <a:cs typeface="Arial MT"/>
              </a:rPr>
              <a:t>Taylor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se </a:t>
            </a:r>
            <a:r>
              <a:rPr sz="1600" spc="-43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suele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aproximar</a:t>
            </a:r>
            <a:r>
              <a:rPr sz="1600" spc="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por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los dos primeros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términos,</a:t>
            </a:r>
            <a:r>
              <a:rPr sz="1600" spc="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esto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es</a:t>
            </a:r>
            <a:endParaRPr sz="1600">
              <a:latin typeface="Arial MT"/>
              <a:cs typeface="Arial MT"/>
            </a:endParaRPr>
          </a:p>
        </p:txBody>
      </p:sp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253117" y="3033758"/>
            <a:ext cx="1264500" cy="233469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918343" y="3578906"/>
            <a:ext cx="8944610" cy="103314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31600"/>
              </a:lnSpc>
              <a:spcBef>
                <a:spcPts val="95"/>
              </a:spcBef>
            </a:pPr>
            <a:r>
              <a:rPr sz="1600" spc="-5" dirty="0">
                <a:latin typeface="Arial MT"/>
                <a:cs typeface="Arial MT"/>
              </a:rPr>
              <a:t>Las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matrices</a:t>
            </a:r>
            <a:r>
              <a:rPr sz="1600" spc="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fundamental</a:t>
            </a:r>
            <a:r>
              <a:rPr sz="1600" spc="1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y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de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medida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del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filtro</a:t>
            </a:r>
            <a:r>
              <a:rPr sz="1600" spc="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de Kalman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linealizado, se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pueden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considerar como </a:t>
            </a:r>
            <a:r>
              <a:rPr sz="1600" spc="-43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funciones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lineales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del tiempo</a:t>
            </a:r>
            <a:r>
              <a:rPr sz="1600" spc="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ya que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se pueden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calcular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a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parte,</a:t>
            </a:r>
            <a:r>
              <a:rPr sz="1600" spc="2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basándose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en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la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información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de</a:t>
            </a:r>
            <a:endParaRPr sz="16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960"/>
              </a:spcBef>
            </a:pPr>
            <a:r>
              <a:rPr sz="1600" spc="-5" dirty="0">
                <a:latin typeface="Arial MT"/>
                <a:cs typeface="Arial MT"/>
              </a:rPr>
              <a:t>la</a:t>
            </a:r>
            <a:r>
              <a:rPr sz="1600" spc="-3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trayectoria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nominal.</a:t>
            </a:r>
            <a:endParaRPr sz="16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248</TotalTime>
  <Words>4679</Words>
  <Application>Microsoft Office PowerPoint</Application>
  <PresentationFormat>Custom</PresentationFormat>
  <Paragraphs>408</Paragraphs>
  <Slides>88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88</vt:i4>
      </vt:variant>
    </vt:vector>
  </HeadingPairs>
  <TitlesOfParts>
    <vt:vector size="95" baseType="lpstr">
      <vt:lpstr>Arial</vt:lpstr>
      <vt:lpstr>Arial MT</vt:lpstr>
      <vt:lpstr>Calibri</vt:lpstr>
      <vt:lpstr>Cambria</vt:lpstr>
      <vt:lpstr>Symbol</vt:lpstr>
      <vt:lpstr>Times New Roman</vt:lpstr>
      <vt:lpstr>Office Theme</vt:lpstr>
      <vt:lpstr>FILTRO de KALMAN LINEALIZADO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( Listado ) Filtro de kalman Linealizado ( Caída Libre 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( Listado ) Filtro de kalman Linealizado ( Proyectil Lanzado por un Cañón 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FILTRO de KALMAN LINEALIZADO</dc:title>
  <cp:lastModifiedBy>Nerea Galvez Eguren</cp:lastModifiedBy>
  <cp:revision>10</cp:revision>
  <dcterms:created xsi:type="dcterms:W3CDTF">2022-04-24T23:24:08Z</dcterms:created>
  <dcterms:modified xsi:type="dcterms:W3CDTF">2022-04-25T23:18:41Z</dcterms:modified>
</cp:coreProperties>
</file>